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sldIdLst>
    <p:sldId id="258" r:id="rId6"/>
    <p:sldId id="307" r:id="rId7"/>
    <p:sldId id="318" r:id="rId8"/>
    <p:sldId id="292" r:id="rId9"/>
    <p:sldId id="295" r:id="rId10"/>
    <p:sldId id="308" r:id="rId11"/>
    <p:sldId id="309" r:id="rId12"/>
    <p:sldId id="310" r:id="rId13"/>
    <p:sldId id="311" r:id="rId14"/>
    <p:sldId id="312" r:id="rId15"/>
    <p:sldId id="304" r:id="rId16"/>
    <p:sldId id="265" r:id="rId17"/>
    <p:sldId id="276" r:id="rId18"/>
    <p:sldId id="319" r:id="rId19"/>
    <p:sldId id="313" r:id="rId20"/>
    <p:sldId id="314" r:id="rId21"/>
    <p:sldId id="315" r:id="rId22"/>
    <p:sldId id="316" r:id="rId23"/>
    <p:sldId id="317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3F3F3"/>
    <a:srgbClr val="7393C7"/>
    <a:srgbClr val="8391A9"/>
    <a:srgbClr val="767171"/>
    <a:srgbClr val="AFABAB"/>
    <a:srgbClr val="AF6800"/>
    <a:srgbClr val="2A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2" autoAdjust="0"/>
    <p:restoredTop sz="9925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342" y="102"/>
      </p:cViewPr>
      <p:guideLst>
        <p:guide orient="horz" pos="2160"/>
        <p:guide pos="3840"/>
        <p:guide orient="horz"/>
        <p:guide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A335-7E0B-44C5-B649-3FF6F82FB5F7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90BB-48AA-4D6E-8BE9-C40C4D063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4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23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9FC3-E2B1-4BA3-8976-C242C29B11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Unified Management through an end to end SDN capability coupled with a single Infinera NMS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553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84228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A0A-1FCA-4D38-93A4-FC00C1EA38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842" lvl="1">
              <a:spcBef>
                <a:spcPts val="704"/>
              </a:spcBef>
              <a:buSzPct val="110000"/>
            </a:pPr>
            <a:endParaRPr lang="en-US" sz="19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3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4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79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8" y="1"/>
            <a:ext cx="11379201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23466" y="1295399"/>
            <a:ext cx="5858933" cy="4953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2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ry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5028746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13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,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0" y="4232448"/>
            <a:ext cx="12192000" cy="19494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836063" indent="-378875">
              <a:defRPr/>
            </a:lvl1pPr>
            <a:lvl5pPr marL="152607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29060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5571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723467" y="1295400"/>
            <a:ext cx="5858642" cy="49530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11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4" y="1295398"/>
            <a:ext cx="4648212" cy="4953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795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7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038424" y="2053612"/>
            <a:ext cx="9821333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 baseline="0">
                <a:solidFill>
                  <a:srgbClr val="F0CB00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-133" normalizeH="0" baseline="0" noProof="0">
                <a:ln>
                  <a:noFill/>
                </a:ln>
                <a:solidFill>
                  <a:srgbClr val="F0CB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Thank You</a:t>
            </a:r>
            <a:endParaRPr kumimoji="0" lang="en-US" sz="5600" b="0" i="0" u="none" strike="noStrike" kern="1200" cap="none" spc="-133" normalizeH="0" baseline="0" noProof="0" dirty="0">
              <a:ln>
                <a:noFill/>
              </a:ln>
              <a:solidFill>
                <a:srgbClr val="F0CB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15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4" descr="Infinera_NewLOGOtagline_REV_PMS_Grad 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59" y="2454235"/>
            <a:ext cx="5371349" cy="16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0111" y="5884334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Fl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400" y="1168401"/>
            <a:ext cx="11379200" cy="49711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58385"/>
            <a:ext cx="11379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eaLnBrk="1" hangingPunct="1">
              <a:buFont typeface="Arial" pitchFamily="34" charset="0"/>
              <a:buNone/>
            </a:pPr>
            <a:fld id="{937620AE-F40C-4D08-996C-945502E4F0B6}" type="slidenum">
              <a:rPr lang="en-US" altLang="en-US" sz="1200">
                <a:solidFill>
                  <a:schemeClr val="accent1"/>
                </a:solidFill>
              </a:rPr>
              <a:pPr defTabSz="1219170" eaLnBrk="1" hangingPunct="1">
                <a:buFont typeface="Arial" pitchFamily="34" charset="0"/>
                <a:buNone/>
              </a:pPr>
              <a:t>‹#›</a:t>
            </a:fld>
            <a:r>
              <a:rPr lang="en-US" altLang="en-US" sz="1200" dirty="0">
                <a:solidFill>
                  <a:schemeClr val="accent1"/>
                </a:solidFill>
              </a:rPr>
              <a:t> | © 2017</a:t>
            </a:r>
          </a:p>
        </p:txBody>
      </p:sp>
    </p:spTree>
    <p:extLst>
      <p:ext uri="{BB962C8B-B14F-4D97-AF65-F5344CB8AC3E}">
        <p14:creationId xmlns:p14="http://schemas.microsoft.com/office/powerpoint/2010/main" val="83464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0" r:id="rId6"/>
    <p:sldLayoutId id="2147483661" r:id="rId7"/>
    <p:sldLayoutId id="2147483674" r:id="rId8"/>
    <p:sldLayoutId id="2147483663" r:id="rId9"/>
    <p:sldLayoutId id="2147483664" r:id="rId10"/>
    <p:sldLayoutId id="2147483670" r:id="rId11"/>
    <p:sldLayoutId id="2147483671" r:id="rId12"/>
    <p:sldLayoutId id="2147483665" r:id="rId13"/>
    <p:sldLayoutId id="2147483667" r:id="rId14"/>
    <p:sldLayoutId id="2147483655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813" indent="-40005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.LucidaGrandeUI" charset="0"/>
        <a:buChar char="‣"/>
        <a:tabLst/>
        <a:defRPr lang="en-US" sz="3200" kern="1200" smtClean="0">
          <a:solidFill>
            <a:schemeClr val="tx1"/>
          </a:solidFill>
          <a:latin typeface="+mn-lt"/>
          <a:ea typeface="+mn-ea"/>
          <a:cs typeface="Arial"/>
        </a:defRPr>
      </a:lvl1pPr>
      <a:lvl2pPr marL="846138" indent="-31273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3000" kern="1200" smtClean="0">
          <a:solidFill>
            <a:srgbClr val="515E76"/>
          </a:solidFill>
          <a:latin typeface="+mn-lt"/>
          <a:ea typeface="+mn-ea"/>
          <a:cs typeface="Arial"/>
        </a:defRPr>
      </a:lvl2pPr>
      <a:lvl3pPr marL="1203325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400" kern="1200" smtClean="0">
          <a:solidFill>
            <a:schemeClr val="accent2"/>
          </a:solidFill>
          <a:latin typeface="+mn-lt"/>
          <a:ea typeface="+mn-ea"/>
          <a:cs typeface="Arial"/>
        </a:defRPr>
      </a:lvl3pPr>
      <a:lvl4pPr marL="1512888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 smtClean="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Arial"/>
        </a:defRPr>
      </a:lvl4pPr>
      <a:lvl5pPr marL="1822450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>
          <a:solidFill>
            <a:schemeClr val="accent2">
              <a:lumMod val="75000"/>
            </a:schemeClr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538" y="1471470"/>
            <a:ext cx="9821333" cy="1470025"/>
          </a:xfrm>
        </p:spPr>
        <p:txBody>
          <a:bodyPr>
            <a:normAutofit/>
          </a:bodyPr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Ming Chao, Director Logistics and Global Trade Compliance</a:t>
            </a:r>
          </a:p>
          <a:p>
            <a:endParaRPr lang="en-US" dirty="0"/>
          </a:p>
          <a:p>
            <a:r>
              <a:rPr lang="en-US" dirty="0"/>
              <a:t>November 9, 2017</a:t>
            </a:r>
          </a:p>
        </p:txBody>
      </p:sp>
    </p:spTree>
    <p:extLst>
      <p:ext uri="{BB962C8B-B14F-4D97-AF65-F5344CB8AC3E}">
        <p14:creationId xmlns:p14="http://schemas.microsoft.com/office/powerpoint/2010/main" val="24072561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99" y="1"/>
            <a:ext cx="11447204" cy="1024871"/>
          </a:xfrm>
        </p:spPr>
        <p:txBody>
          <a:bodyPr lIns="121920" tIns="30468" rIns="60936" bIns="30468" anchor="ctr"/>
          <a:lstStyle/>
          <a:p>
            <a:r>
              <a:rPr lang="en-US" spc="-80" dirty="0"/>
              <a:t>Infinera Unified End-to-End Portfolio</a:t>
            </a:r>
            <a:endParaRPr lang="en-US" dirty="0"/>
          </a:p>
        </p:txBody>
      </p:sp>
      <p:grpSp>
        <p:nvGrpSpPr>
          <p:cNvPr id="3" name="Group 70"/>
          <p:cNvGrpSpPr/>
          <p:nvPr/>
        </p:nvGrpSpPr>
        <p:grpSpPr>
          <a:xfrm>
            <a:off x="492928" y="1235044"/>
            <a:ext cx="11206143" cy="4946352"/>
            <a:chOff x="492928" y="1235044"/>
            <a:chExt cx="11206143" cy="494635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lum bright="5000"/>
            </a:blip>
            <a:stretch>
              <a:fillRect/>
            </a:stretch>
          </p:blipFill>
          <p:spPr>
            <a:xfrm>
              <a:off x="492928" y="1530686"/>
              <a:ext cx="11206143" cy="4336408"/>
            </a:xfrm>
            <a:prstGeom prst="rect">
              <a:avLst/>
            </a:prstGeom>
            <a:effectLst>
              <a:innerShdw blurRad="1130300" dist="508000" dir="16200000">
                <a:prstClr val="black">
                  <a:alpha val="16000"/>
                </a:prstClr>
              </a:innerShdw>
            </a:effectLst>
          </p:spPr>
        </p:pic>
        <p:pic>
          <p:nvPicPr>
            <p:cNvPr id="85" name="Picture 84" descr="XTC-1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" t="1242" r="3501" b="1998"/>
            <a:stretch>
              <a:fillRect/>
            </a:stretch>
          </p:blipFill>
          <p:spPr>
            <a:xfrm>
              <a:off x="10656739" y="2095500"/>
              <a:ext cx="564381" cy="1870142"/>
            </a:xfrm>
            <a:prstGeom prst="rect">
              <a:avLst/>
            </a:prstGeom>
            <a:effectLst/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3401" r="11001" b="2124"/>
            <a:stretch>
              <a:fillRect/>
            </a:stretch>
          </p:blipFill>
          <p:spPr>
            <a:xfrm>
              <a:off x="9688110" y="2859276"/>
              <a:ext cx="566619" cy="1119802"/>
            </a:xfrm>
            <a:prstGeom prst="rect">
              <a:avLst/>
            </a:prstGeom>
            <a:effectLst/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3447" r="5101" b="2722"/>
            <a:stretch>
              <a:fillRect/>
            </a:stretch>
          </p:blipFill>
          <p:spPr>
            <a:xfrm>
              <a:off x="8718361" y="3190736"/>
              <a:ext cx="584538" cy="790581"/>
            </a:xfrm>
            <a:prstGeom prst="rect">
              <a:avLst/>
            </a:prstGeom>
            <a:effectLst/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12127" r="15850" b="11916"/>
            <a:stretch>
              <a:fillRect/>
            </a:stretch>
          </p:blipFill>
          <p:spPr>
            <a:xfrm>
              <a:off x="7750852" y="3358465"/>
              <a:ext cx="564381" cy="622610"/>
            </a:xfrm>
            <a:prstGeom prst="rect">
              <a:avLst/>
            </a:prstGeom>
            <a:effectLst/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941" y="3325783"/>
              <a:ext cx="628973" cy="668808"/>
            </a:xfrm>
            <a:prstGeom prst="rect">
              <a:avLst/>
            </a:prstGeom>
            <a:effectLst/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75" y="3712542"/>
              <a:ext cx="819154" cy="323689"/>
            </a:xfrm>
            <a:prstGeom prst="rect">
              <a:avLst/>
            </a:prstGeom>
            <a:effectLst/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30" y="3851548"/>
              <a:ext cx="812990" cy="194344"/>
            </a:xfrm>
            <a:prstGeom prst="rect">
              <a:avLst/>
            </a:prstGeom>
            <a:effectLst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77" y="3819489"/>
              <a:ext cx="452902" cy="184762"/>
            </a:xfrm>
            <a:prstGeom prst="rect">
              <a:avLst/>
            </a:prstGeom>
            <a:effectLst/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951" y="3816498"/>
              <a:ext cx="391566" cy="177399"/>
            </a:xfrm>
            <a:prstGeom prst="rect">
              <a:avLst/>
            </a:prstGeom>
            <a:effectLst/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894" y="2676999"/>
              <a:ext cx="464092" cy="445973"/>
            </a:xfrm>
            <a:prstGeom prst="rect">
              <a:avLst/>
            </a:prstGeom>
            <a:effectLst/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074" y="2818964"/>
              <a:ext cx="737951" cy="254702"/>
            </a:xfrm>
            <a:prstGeom prst="rect">
              <a:avLst/>
            </a:prstGeom>
            <a:effectLst/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070" y="4623998"/>
              <a:ext cx="847903" cy="476709"/>
            </a:xfrm>
            <a:prstGeom prst="rect">
              <a:avLst/>
            </a:prstGeom>
            <a:effectLst/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500" y="4779115"/>
              <a:ext cx="759134" cy="255920"/>
            </a:xfrm>
            <a:prstGeom prst="rect">
              <a:avLst/>
            </a:prstGeom>
            <a:effectLst/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504" y="4812266"/>
              <a:ext cx="814233" cy="237484"/>
            </a:xfrm>
            <a:prstGeom prst="rect">
              <a:avLst/>
            </a:prstGeom>
            <a:effectLst/>
          </p:spPr>
        </p:pic>
        <p:pic>
          <p:nvPicPr>
            <p:cNvPr id="99" name="Picture 98" descr="Cloud Express Top_Grid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411" y="4797863"/>
              <a:ext cx="756500" cy="230733"/>
            </a:xfrm>
            <a:prstGeom prst="rect">
              <a:avLst/>
            </a:prstGeom>
            <a:effectLst/>
          </p:spPr>
        </p:pic>
        <p:sp>
          <p:nvSpPr>
            <p:cNvPr id="100" name="Rounded Rectangle 99"/>
            <p:cNvSpPr/>
            <p:nvPr/>
          </p:nvSpPr>
          <p:spPr>
            <a:xfrm>
              <a:off x="2559115" y="4055200"/>
              <a:ext cx="4730572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 dirty="0" err="1">
                  <a:solidFill>
                    <a:srgbClr val="FFFFFF"/>
                  </a:solidFill>
                </a:rPr>
                <a:t>XTM</a:t>
              </a:r>
              <a:r>
                <a:rPr lang="en-US" sz="1333" b="1" dirty="0">
                  <a:solidFill>
                    <a:srgbClr val="FFFFFF"/>
                  </a:solidFill>
                </a:rPr>
                <a:t> Series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339324" y="4055200"/>
              <a:ext cx="3995341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DTN-X Family: XTC Series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418739" y="5083254"/>
              <a:ext cx="2978673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Cloud Xpress Family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460122" y="5083254"/>
              <a:ext cx="4497128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  DTN-X Family: XT /S Series </a:t>
              </a:r>
              <a:endParaRPr lang="en-US" sz="1333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577628" y="3145822"/>
              <a:ext cx="1338673" cy="193502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200" b="1">
                  <a:solidFill>
                    <a:srgbClr val="FFFFFF"/>
                  </a:solidFill>
                </a:rPr>
                <a:t> XTG Series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677638" y="1883797"/>
              <a:ext cx="522582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51938" y="2650031"/>
              <a:ext cx="438963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64930" y="2982486"/>
              <a:ext cx="491398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XTC-2E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36097" y="3156163"/>
              <a:ext cx="3938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XTC-2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31046" y="3161691"/>
              <a:ext cx="618759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TM-3000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93301" y="3532085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TM-301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84815" y="3669961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TM-102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617850" y="3625486"/>
              <a:ext cx="29655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EDU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5205" y="3608201"/>
              <a:ext cx="2612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NID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73893" y="4609461"/>
              <a:ext cx="17953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CX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23058" y="4654660"/>
              <a:ext cx="30296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CX 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20710" y="4596364"/>
              <a:ext cx="47929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XT-500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27364" y="4660139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XT/S-3300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546184" y="4481430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XT/S-3600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639775" y="5406437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INTERCONNECT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815828" y="1682646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LONG-HAUL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SUBSEA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83547" y="1686849"/>
              <a:ext cx="1102530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METRO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98617" y="2071486"/>
              <a:ext cx="62228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810686" y="2082301"/>
              <a:ext cx="1251561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AGGREGATION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20907" y="2078577"/>
              <a:ext cx="878638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REGIONAL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407442" y="2078577"/>
              <a:ext cx="45499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CORE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69"/>
            <p:cNvGrpSpPr/>
            <p:nvPr/>
          </p:nvGrpSpPr>
          <p:grpSpPr>
            <a:xfrm>
              <a:off x="2216290" y="1235044"/>
              <a:ext cx="9460090" cy="246221"/>
              <a:chOff x="2429259" y="1292794"/>
              <a:chExt cx="8940798" cy="232705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flipH="1">
                <a:off x="2429259" y="1415535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50"/>
              <p:cNvSpPr txBox="1"/>
              <p:nvPr/>
            </p:nvSpPr>
            <p:spPr>
              <a:xfrm>
                <a:off x="5057982" y="1292794"/>
                <a:ext cx="3683352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767171"/>
                    </a:solidFill>
                  </a:rPr>
                  <a:t>INFINERA XCEED SOFTWARE SUITE AND DNA</a:t>
                </a:r>
              </a:p>
            </p:txBody>
          </p:sp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1736959"/>
              <a:ext cx="702474" cy="32324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8" y="2590179"/>
              <a:ext cx="1187365" cy="21058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3262979"/>
              <a:ext cx="841099" cy="27952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28" y="4070035"/>
              <a:ext cx="648523" cy="47049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7" y="5048507"/>
              <a:ext cx="459736" cy="412718"/>
            </a:xfrm>
            <a:prstGeom prst="rect">
              <a:avLst/>
            </a:prstGeom>
          </p:spPr>
        </p:pic>
        <p:sp>
          <p:nvSpPr>
            <p:cNvPr id="132" name="TextBox 69"/>
            <p:cNvSpPr txBox="1"/>
            <p:nvPr/>
          </p:nvSpPr>
          <p:spPr>
            <a:xfrm>
              <a:off x="846577" y="2077631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Mobile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Front/Backhaul</a:t>
              </a:r>
            </a:p>
          </p:txBody>
        </p:sp>
        <p:sp>
          <p:nvSpPr>
            <p:cNvPr id="133" name="TextBox 70"/>
            <p:cNvSpPr txBox="1"/>
            <p:nvPr/>
          </p:nvSpPr>
          <p:spPr>
            <a:xfrm>
              <a:off x="846577" y="2836384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Triple Play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sp>
          <p:nvSpPr>
            <p:cNvPr id="134" name="TextBox 71"/>
            <p:cNvSpPr txBox="1"/>
            <p:nvPr/>
          </p:nvSpPr>
          <p:spPr>
            <a:xfrm>
              <a:off x="846577" y="3556066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Cable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Broadband</a:t>
              </a:r>
            </a:p>
          </p:txBody>
        </p:sp>
        <p:sp>
          <p:nvSpPr>
            <p:cNvPr id="135" name="TextBox 72"/>
            <p:cNvSpPr txBox="1"/>
            <p:nvPr/>
          </p:nvSpPr>
          <p:spPr>
            <a:xfrm>
              <a:off x="846577" y="4558667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Business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Ethernet</a:t>
              </a:r>
            </a:p>
          </p:txBody>
        </p:sp>
        <p:sp>
          <p:nvSpPr>
            <p:cNvPr id="136" name="TextBox 73"/>
            <p:cNvSpPr txBox="1"/>
            <p:nvPr/>
          </p:nvSpPr>
          <p:spPr>
            <a:xfrm>
              <a:off x="846577" y="5477715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Data Center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326" y="4815772"/>
              <a:ext cx="973347" cy="248247"/>
            </a:xfrm>
            <a:prstGeom prst="rect">
              <a:avLst/>
            </a:prstGeom>
          </p:spPr>
        </p:pic>
        <p:grpSp>
          <p:nvGrpSpPr>
            <p:cNvPr id="5" name="Group 70"/>
            <p:cNvGrpSpPr/>
            <p:nvPr/>
          </p:nvGrpSpPr>
          <p:grpSpPr>
            <a:xfrm>
              <a:off x="2216290" y="5935175"/>
              <a:ext cx="9460090" cy="246221"/>
              <a:chOff x="2429259" y="1292794"/>
              <a:chExt cx="8940798" cy="232705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 flipH="1">
                <a:off x="2429259" y="1407533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5080102" y="1292794"/>
                <a:ext cx="3639114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767171"/>
                    </a:solidFill>
                  </a:rPr>
                  <a:t>INFINERA </a:t>
                </a:r>
                <a:r>
                  <a:rPr lang="en-US" sz="1600" b="1" dirty="0">
                    <a:solidFill>
                      <a:srgbClr val="767171"/>
                    </a:solidFill>
                  </a:rPr>
                  <a:t>OPEN FLEXIBLE GRID LINE SYSTEM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2600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59819"/>
            <a:ext cx="11785600" cy="932372"/>
          </a:xfrm>
        </p:spPr>
        <p:txBody>
          <a:bodyPr>
            <a:normAutofit/>
          </a:bodyPr>
          <a:lstStyle/>
          <a:p>
            <a:r>
              <a:rPr lang="en-US" dirty="0"/>
              <a:t>Fully Addressing the Optical Transport Market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074850" y="1239221"/>
            <a:ext cx="10042300" cy="4651340"/>
            <a:chOff x="657060" y="896452"/>
            <a:chExt cx="7253801" cy="3359778"/>
          </a:xfrm>
        </p:grpSpPr>
        <p:sp>
          <p:nvSpPr>
            <p:cNvPr id="44" name="Rectangle 43"/>
            <p:cNvSpPr/>
            <p:nvPr/>
          </p:nvSpPr>
          <p:spPr>
            <a:xfrm>
              <a:off x="5205073" y="896452"/>
              <a:ext cx="1601592" cy="2533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3" b="1" i="0" u="none" strike="noStrike" kern="1200" cap="none" spc="0" normalizeH="0" baseline="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Infinera Position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57060" y="1140227"/>
              <a:ext cx="7253801" cy="927340"/>
              <a:chOff x="657060" y="1063227"/>
              <a:chExt cx="7253801" cy="9273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100876" y="1115417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Long-haul 100G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Market Share Excluding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China (2012-2016)</a:t>
                </a:r>
              </a:p>
            </p:txBody>
          </p:sp>
          <p:sp>
            <p:nvSpPr>
              <p:cNvPr id="197" name=":"/>
              <p:cNvSpPr/>
              <p:nvPr/>
            </p:nvSpPr>
            <p:spPr>
              <a:xfrm>
                <a:off x="2373324" y="1115417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Long-haul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100G</a:t>
                </a:r>
              </a:p>
            </p:txBody>
          </p:sp>
          <p:sp>
            <p:nvSpPr>
              <p:cNvPr id="67" name=":"/>
              <p:cNvSpPr/>
              <p:nvPr/>
            </p:nvSpPr>
            <p:spPr>
              <a:xfrm>
                <a:off x="657060" y="1063227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1014326" y="1213392"/>
                <a:ext cx="1067547" cy="637031"/>
                <a:chOff x="4783738" y="1152076"/>
                <a:chExt cx="1157916" cy="690956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4888875" y="1309007"/>
                  <a:ext cx="976385" cy="390553"/>
                </a:xfrm>
                <a:prstGeom prst="roundRect">
                  <a:avLst>
                    <a:gd name="adj" fmla="val 17933"/>
                  </a:avLst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60242" y="1341553"/>
                  <a:ext cx="238672" cy="325462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5333072" y="1319856"/>
                  <a:ext cx="304740" cy="379704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3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192139" y="1535799"/>
                  <a:ext cx="304716" cy="285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74" name="Picture 73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652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5" name="Picture 74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6141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6" name="Picture 75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471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7" name="Picture 76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422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8" name="Picture 77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3738" y="1565460"/>
                  <a:ext cx="296938" cy="27757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1" name="Group 80"/>
            <p:cNvGrpSpPr/>
            <p:nvPr/>
          </p:nvGrpSpPr>
          <p:grpSpPr>
            <a:xfrm>
              <a:off x="657060" y="2234559"/>
              <a:ext cx="7253801" cy="927340"/>
              <a:chOff x="657060" y="2196058"/>
              <a:chExt cx="7253801" cy="92734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100876" y="2248248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Purpose-Built</a:t>
                </a:r>
                <a:b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DCI Market Share (2016)</a:t>
                </a:r>
              </a:p>
            </p:txBody>
          </p:sp>
          <p:sp>
            <p:nvSpPr>
              <p:cNvPr id="219" name="Rounded Rectangle 14"/>
              <p:cNvSpPr/>
              <p:nvPr/>
            </p:nvSpPr>
            <p:spPr>
              <a:xfrm>
                <a:off x="2373324" y="2248248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Data Center Interconnect</a:t>
                </a:r>
              </a:p>
            </p:txBody>
          </p:sp>
          <p:sp>
            <p:nvSpPr>
              <p:cNvPr id="60" name="Rounded Rectangle 14"/>
              <p:cNvSpPr/>
              <p:nvPr/>
            </p:nvSpPr>
            <p:spPr>
              <a:xfrm>
                <a:off x="657060" y="2196058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" name="Group 82"/>
              <p:cNvGrpSpPr/>
              <p:nvPr/>
            </p:nvGrpSpPr>
            <p:grpSpPr>
              <a:xfrm>
                <a:off x="983702" y="2350409"/>
                <a:ext cx="1103396" cy="587856"/>
                <a:chOff x="5132071" y="1846565"/>
                <a:chExt cx="1766588" cy="941184"/>
              </a:xfrm>
            </p:grpSpPr>
            <p:sp>
              <p:nvSpPr>
                <p:cNvPr id="63" name="Freeform 7"/>
                <p:cNvSpPr>
                  <a:spLocks/>
                </p:cNvSpPr>
                <p:nvPr/>
              </p:nvSpPr>
              <p:spPr bwMode="auto">
                <a:xfrm>
                  <a:off x="5132071" y="1846565"/>
                  <a:ext cx="1766588" cy="941184"/>
                </a:xfrm>
                <a:custGeom>
                  <a:avLst/>
                  <a:gdLst/>
                  <a:ahLst/>
                  <a:cxnLst>
                    <a:cxn ang="0">
                      <a:pos x="354" y="118"/>
                    </a:cxn>
                    <a:cxn ang="0">
                      <a:pos x="359" y="92"/>
                    </a:cxn>
                    <a:cxn ang="0">
                      <a:pos x="281" y="14"/>
                    </a:cxn>
                    <a:cxn ang="0">
                      <a:pos x="240" y="26"/>
                    </a:cxn>
                    <a:cxn ang="0">
                      <a:pos x="187" y="0"/>
                    </a:cxn>
                    <a:cxn ang="0">
                      <a:pos x="120" y="67"/>
                    </a:cxn>
                    <a:cxn ang="0">
                      <a:pos x="120" y="69"/>
                    </a:cxn>
                    <a:cxn ang="0">
                      <a:pos x="73" y="102"/>
                    </a:cxn>
                    <a:cxn ang="0">
                      <a:pos x="57" y="100"/>
                    </a:cxn>
                    <a:cxn ang="0">
                      <a:pos x="0" y="157"/>
                    </a:cxn>
                    <a:cxn ang="0">
                      <a:pos x="57" y="213"/>
                    </a:cxn>
                    <a:cxn ang="0">
                      <a:pos x="352" y="213"/>
                    </a:cxn>
                    <a:cxn ang="0">
                      <a:pos x="400" y="166"/>
                    </a:cxn>
                    <a:cxn ang="0">
                      <a:pos x="354" y="118"/>
                    </a:cxn>
                  </a:cxnLst>
                  <a:rect l="0" t="0" r="r" b="b"/>
                  <a:pathLst>
                    <a:path w="400" h="213">
                      <a:moveTo>
                        <a:pt x="354" y="118"/>
                      </a:moveTo>
                      <a:cubicBezTo>
                        <a:pt x="357" y="110"/>
                        <a:pt x="359" y="101"/>
                        <a:pt x="359" y="92"/>
                      </a:cubicBezTo>
                      <a:cubicBezTo>
                        <a:pt x="359" y="49"/>
                        <a:pt x="324" y="14"/>
                        <a:pt x="281" y="14"/>
                      </a:cubicBezTo>
                      <a:cubicBezTo>
                        <a:pt x="266" y="14"/>
                        <a:pt x="252" y="19"/>
                        <a:pt x="240" y="26"/>
                      </a:cubicBezTo>
                      <a:cubicBezTo>
                        <a:pt x="228" y="10"/>
                        <a:pt x="209" y="0"/>
                        <a:pt x="187" y="0"/>
                      </a:cubicBezTo>
                      <a:cubicBezTo>
                        <a:pt x="150" y="0"/>
                        <a:pt x="120" y="30"/>
                        <a:pt x="120" y="67"/>
                      </a:cubicBezTo>
                      <a:cubicBezTo>
                        <a:pt x="120" y="68"/>
                        <a:pt x="120" y="69"/>
                        <a:pt x="120" y="69"/>
                      </a:cubicBezTo>
                      <a:cubicBezTo>
                        <a:pt x="99" y="69"/>
                        <a:pt x="80" y="83"/>
                        <a:pt x="73" y="102"/>
                      </a:cubicBezTo>
                      <a:cubicBezTo>
                        <a:pt x="68" y="101"/>
                        <a:pt x="63" y="100"/>
                        <a:pt x="57" y="100"/>
                      </a:cubicBezTo>
                      <a:cubicBezTo>
                        <a:pt x="26" y="100"/>
                        <a:pt x="0" y="125"/>
                        <a:pt x="0" y="157"/>
                      </a:cubicBezTo>
                      <a:cubicBezTo>
                        <a:pt x="0" y="188"/>
                        <a:pt x="26" y="213"/>
                        <a:pt x="57" y="213"/>
                      </a:cubicBezTo>
                      <a:cubicBezTo>
                        <a:pt x="352" y="213"/>
                        <a:pt x="352" y="213"/>
                        <a:pt x="352" y="213"/>
                      </a:cubicBezTo>
                      <a:cubicBezTo>
                        <a:pt x="379" y="213"/>
                        <a:pt x="400" y="192"/>
                        <a:pt x="400" y="166"/>
                      </a:cubicBezTo>
                      <a:cubicBezTo>
                        <a:pt x="400" y="140"/>
                        <a:pt x="379" y="119"/>
                        <a:pt x="354" y="118"/>
                      </a:cubicBezTo>
                      <a:close/>
                    </a:path>
                  </a:pathLst>
                </a:custGeom>
                <a:noFill/>
                <a:ln w="444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663184" y="2534752"/>
                  <a:ext cx="668085" cy="0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pic>
              <p:nvPicPr>
                <p:cNvPr id="65" name="Picture 64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200" y="2413527"/>
                  <a:ext cx="408702" cy="242451"/>
                </a:xfrm>
                <a:prstGeom prst="rect">
                  <a:avLst/>
                </a:prstGeom>
              </p:spPr>
            </p:pic>
            <p:pic>
              <p:nvPicPr>
                <p:cNvPr id="66" name="Picture 65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919" y="2413527"/>
                  <a:ext cx="408702" cy="2424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" name="Group 81"/>
            <p:cNvGrpSpPr/>
            <p:nvPr/>
          </p:nvGrpSpPr>
          <p:grpSpPr>
            <a:xfrm>
              <a:off x="657060" y="3328890"/>
              <a:ext cx="7253801" cy="927340"/>
              <a:chOff x="657060" y="3328890"/>
              <a:chExt cx="7253801" cy="92734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100876" y="3381080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Metro 100G Ports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Growth (2015 Over 2016)</a:t>
                </a:r>
                <a:endParaRPr kumimoji="0" lang="en-US" sz="2500" b="1" i="0" u="none" strike="noStrike" kern="1200" cap="none" spc="0" normalizeH="0" baseline="1600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373324" y="3381080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Metro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657060" y="3328890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254926" y="3498536"/>
                <a:ext cx="589991" cy="589991"/>
              </a:xfrm>
              <a:prstGeom prst="ellipse">
                <a:avLst/>
              </a:prstGeom>
              <a:noFill/>
              <a:ln w="444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048262" y="6079642"/>
            <a:ext cx="6841462" cy="613053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pPr marL="628650" lvl="0" indent="-628650">
              <a:lnSpc>
                <a:spcPct val="94000"/>
              </a:lnSpc>
              <a:tabLst>
                <a:tab pos="628650" algn="l"/>
              </a:tabLst>
              <a:defRPr/>
            </a:pPr>
            <a:r>
              <a:rPr kumimoji="0" lang="en-US" sz="1200" b="0" i="0" u="none" strike="noStrike" kern="1200" cap="none" spc="13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1200" dirty="0" err="1">
                <a:solidFill>
                  <a:srgbClr val="2A313D"/>
                </a:solidFill>
              </a:rPr>
              <a:t>Dell’Oro</a:t>
            </a:r>
            <a:r>
              <a:rPr lang="en-US" sz="1200" dirty="0">
                <a:solidFill>
                  <a:srgbClr val="2A313D"/>
                </a:solidFill>
              </a:rPr>
              <a:t> 020A Long Haul Vendor Table Q4-16, </a:t>
            </a:r>
            <a:r>
              <a:rPr lang="en-US" sz="1200" dirty="0"/>
              <a:t>assumes 50% of Huawei &amp; </a:t>
            </a:r>
            <a:r>
              <a:rPr lang="en-US" sz="1200" dirty="0" err="1"/>
              <a:t>ZTE</a:t>
            </a:r>
            <a:r>
              <a:rPr lang="en-US" sz="1200" dirty="0"/>
              <a:t>  revenue in China</a:t>
            </a:r>
            <a:r>
              <a:rPr lang="en-US" sz="1200" dirty="0">
                <a:solidFill>
                  <a:srgbClr val="2A313D"/>
                </a:solidFill>
              </a:rPr>
              <a:t>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Ovum Market share spreadsheet 4Q16 and 2016 Global ON; </a:t>
            </a:r>
            <a:br>
              <a:rPr lang="en-US" sz="1200" dirty="0">
                <a:solidFill>
                  <a:srgbClr val="2A313D"/>
                </a:solidFill>
                <a:latin typeface="Calibri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Dell’Oro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019A Metro Vendor Table Q4-16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4719036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39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78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5486832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92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03"/>
          <p:cNvGrpSpPr>
            <a:grpSpLocks noChangeAspect="1"/>
          </p:cNvGrpSpPr>
          <p:nvPr/>
        </p:nvGrpSpPr>
        <p:grpSpPr>
          <a:xfrm>
            <a:off x="0" y="1055351"/>
            <a:ext cx="12192000" cy="5434540"/>
            <a:chOff x="-87047" y="1025022"/>
            <a:chExt cx="8885500" cy="3960680"/>
          </a:xfrm>
        </p:grpSpPr>
        <p:pic>
          <p:nvPicPr>
            <p:cNvPr id="45" name="Picture 44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r="33947"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46" name="Picture 45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l="56997" t="1316" r="2130"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153" name="Rectangle 152"/>
          <p:cNvSpPr/>
          <p:nvPr/>
        </p:nvSpPr>
        <p:spPr>
          <a:xfrm>
            <a:off x="1" y="4630921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80" dirty="0"/>
              <a:t>Global Customer Base Across Optical Transport Markets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923364" y="6358358"/>
            <a:ext cx="2266521" cy="451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0" name="Content Placeholder 9"/>
          <p:cNvSpPr txBox="1">
            <a:spLocks/>
          </p:cNvSpPr>
          <p:nvPr/>
        </p:nvSpPr>
        <p:spPr bwMode="auto">
          <a:xfrm>
            <a:off x="518941" y="1257807"/>
            <a:ext cx="172720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Over 600 customers spanning six continents</a:t>
            </a:r>
          </a:p>
        </p:txBody>
      </p:sp>
      <p:sp>
        <p:nvSpPr>
          <p:cNvPr id="94" name="Content Placeholder 9"/>
          <p:cNvSpPr txBox="1">
            <a:spLocks/>
          </p:cNvSpPr>
          <p:nvPr/>
        </p:nvSpPr>
        <p:spPr bwMode="auto">
          <a:xfrm>
            <a:off x="2522750" y="1257807"/>
            <a:ext cx="2128013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Three of the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 top four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Internet Content Providers</a:t>
            </a:r>
          </a:p>
        </p:txBody>
      </p:sp>
      <p:sp>
        <p:nvSpPr>
          <p:cNvPr id="95" name="Content Placeholder 9"/>
          <p:cNvSpPr txBox="1">
            <a:spLocks/>
          </p:cNvSpPr>
          <p:nvPr/>
        </p:nvSpPr>
        <p:spPr bwMode="auto">
          <a:xfrm>
            <a:off x="7624118" y="1257807"/>
            <a:ext cx="1756577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Six of the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top seven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global cable operators</a:t>
            </a:r>
          </a:p>
        </p:txBody>
      </p:sp>
      <p:sp>
        <p:nvSpPr>
          <p:cNvPr id="96" name="Content Placeholder 9"/>
          <p:cNvSpPr txBox="1">
            <a:spLocks/>
          </p:cNvSpPr>
          <p:nvPr/>
        </p:nvSpPr>
        <p:spPr bwMode="auto">
          <a:xfrm>
            <a:off x="4927372" y="1257807"/>
            <a:ext cx="2420136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Leading North America and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Pan-European wholesale operators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1819603" y="1"/>
            <a:ext cx="372397" cy="1893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37" name="Content Placeholder 9"/>
          <p:cNvSpPr txBox="1">
            <a:spLocks/>
          </p:cNvSpPr>
          <p:nvPr/>
        </p:nvSpPr>
        <p:spPr bwMode="auto">
          <a:xfrm>
            <a:off x="9657303" y="1257807"/>
            <a:ext cx="200544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Tens of thousands of km of submarine cable lit </a:t>
            </a:r>
          </a:p>
        </p:txBody>
      </p:sp>
    </p:spTree>
    <p:extLst>
      <p:ext uri="{BB962C8B-B14F-4D97-AF65-F5344CB8AC3E}">
        <p14:creationId xmlns:p14="http://schemas.microsoft.com/office/powerpoint/2010/main" val="3370820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90" grpId="0" animBg="1"/>
      <p:bldP spid="94" grpId="0" animBg="1"/>
      <p:bldP spid="95" grpId="0" animBg="1"/>
      <p:bldP spid="96" grpId="0" animBg="1"/>
      <p:bldP spid="15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980621" y="1503429"/>
            <a:ext cx="4206240" cy="53545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0" tIns="97536" rIns="0" bIns="0">
            <a:noAutofit/>
          </a:bodyPr>
          <a:lstStyle/>
          <a:p>
            <a:pPr algn="ctr">
              <a:lnSpc>
                <a:spcPct val="85000"/>
              </a:lnSpc>
              <a:spcBef>
                <a:spcPts val="133"/>
              </a:spcBef>
              <a:buSzPct val="110000"/>
            </a:pPr>
            <a:r>
              <a:rPr lang="en-US" sz="2400" b="1" dirty="0">
                <a:cs typeface="Arial"/>
              </a:rPr>
              <a:t>Conventional Approach</a:t>
            </a:r>
          </a:p>
        </p:txBody>
      </p:sp>
      <p:sp>
        <p:nvSpPr>
          <p:cNvPr id="183" name="Freeform 182"/>
          <p:cNvSpPr/>
          <p:nvPr/>
        </p:nvSpPr>
        <p:spPr>
          <a:xfrm rot="5400000">
            <a:off x="2528458" y="3303588"/>
            <a:ext cx="1016465" cy="3357363"/>
          </a:xfrm>
          <a:custGeom>
            <a:avLst/>
            <a:gdLst>
              <a:gd name="connsiteX0" fmla="*/ 289560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89560 w 2225040"/>
              <a:gd name="connsiteY6" fmla="*/ 0 h 1859280"/>
              <a:gd name="connsiteX0" fmla="*/ 232286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32286 w 2225040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50719 w 2087879"/>
              <a:gd name="connsiteY2" fmla="*/ 1630680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34716 w 2087879"/>
              <a:gd name="connsiteY2" fmla="*/ 1767121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96733"/>
              <a:gd name="connsiteY0" fmla="*/ 0 h 1859280"/>
              <a:gd name="connsiteX1" fmla="*/ 2096733 w 2096733"/>
              <a:gd name="connsiteY1" fmla="*/ 1562488 h 1859280"/>
              <a:gd name="connsiteX2" fmla="*/ 1934716 w 2096733"/>
              <a:gd name="connsiteY2" fmla="*/ 1767121 h 1859280"/>
              <a:gd name="connsiteX3" fmla="*/ 106679 w 2096733"/>
              <a:gd name="connsiteY3" fmla="*/ 1859280 h 1859280"/>
              <a:gd name="connsiteX4" fmla="*/ 24260 w 2096733"/>
              <a:gd name="connsiteY4" fmla="*/ 1767122 h 1859280"/>
              <a:gd name="connsiteX5" fmla="*/ -1 w 2096733"/>
              <a:gd name="connsiteY5" fmla="*/ 91440 h 1859280"/>
              <a:gd name="connsiteX6" fmla="*/ 95125 w 2096733"/>
              <a:gd name="connsiteY6" fmla="*/ 0 h 1859280"/>
              <a:gd name="connsiteX0" fmla="*/ 95125 w 2096733"/>
              <a:gd name="connsiteY0" fmla="*/ 0 h 1790611"/>
              <a:gd name="connsiteX1" fmla="*/ 2096733 w 2096733"/>
              <a:gd name="connsiteY1" fmla="*/ 1562488 h 1790611"/>
              <a:gd name="connsiteX2" fmla="*/ 1934716 w 2096733"/>
              <a:gd name="connsiteY2" fmla="*/ 1767121 h 1790611"/>
              <a:gd name="connsiteX3" fmla="*/ 93399 w 2096733"/>
              <a:gd name="connsiteY3" fmla="*/ 1790611 h 1790611"/>
              <a:gd name="connsiteX4" fmla="*/ 24260 w 2096733"/>
              <a:gd name="connsiteY4" fmla="*/ 1767122 h 1790611"/>
              <a:gd name="connsiteX5" fmla="*/ -1 w 2096733"/>
              <a:gd name="connsiteY5" fmla="*/ 91440 h 1790611"/>
              <a:gd name="connsiteX6" fmla="*/ 95125 w 2096733"/>
              <a:gd name="connsiteY6" fmla="*/ 0 h 1790611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24260 w 2096733"/>
              <a:gd name="connsiteY4" fmla="*/ 1767122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520098 w 2096733"/>
              <a:gd name="connsiteY4" fmla="*/ 1799201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520131 w 2096733"/>
              <a:gd name="connsiteY0" fmla="*/ 0 h 1957021"/>
              <a:gd name="connsiteX1" fmla="*/ 2096733 w 2096733"/>
              <a:gd name="connsiteY1" fmla="*/ 1666746 h 1957021"/>
              <a:gd name="connsiteX2" fmla="*/ 1934716 w 2096733"/>
              <a:gd name="connsiteY2" fmla="*/ 1871379 h 1957021"/>
              <a:gd name="connsiteX3" fmla="*/ 412154 w 2096733"/>
              <a:gd name="connsiteY3" fmla="*/ 1957021 h 1957021"/>
              <a:gd name="connsiteX4" fmla="*/ 520098 w 2096733"/>
              <a:gd name="connsiteY4" fmla="*/ 1903459 h 1957021"/>
              <a:gd name="connsiteX5" fmla="*/ -1 w 2096733"/>
              <a:gd name="connsiteY5" fmla="*/ 195698 h 1957021"/>
              <a:gd name="connsiteX6" fmla="*/ 520131 w 2096733"/>
              <a:gd name="connsiteY6" fmla="*/ 0 h 1957021"/>
              <a:gd name="connsiteX0" fmla="*/ 107978 w 1684580"/>
              <a:gd name="connsiteY0" fmla="*/ 0 h 1957021"/>
              <a:gd name="connsiteX1" fmla="*/ 1684580 w 1684580"/>
              <a:gd name="connsiteY1" fmla="*/ 1666746 h 1957021"/>
              <a:gd name="connsiteX2" fmla="*/ 1522563 w 1684580"/>
              <a:gd name="connsiteY2" fmla="*/ 1871379 h 1957021"/>
              <a:gd name="connsiteX3" fmla="*/ 1 w 1684580"/>
              <a:gd name="connsiteY3" fmla="*/ 1957021 h 1957021"/>
              <a:gd name="connsiteX4" fmla="*/ 107945 w 1684580"/>
              <a:gd name="connsiteY4" fmla="*/ 1903459 h 1957021"/>
              <a:gd name="connsiteX5" fmla="*/ 142708 w 1684580"/>
              <a:gd name="connsiteY5" fmla="*/ 845300 h 1957021"/>
              <a:gd name="connsiteX6" fmla="*/ 107978 w 1684580"/>
              <a:gd name="connsiteY6" fmla="*/ 0 h 1957021"/>
              <a:gd name="connsiteX0" fmla="*/ 155198 w 1731800"/>
              <a:gd name="connsiteY0" fmla="*/ 0 h 1957022"/>
              <a:gd name="connsiteX1" fmla="*/ 1731800 w 1731800"/>
              <a:gd name="connsiteY1" fmla="*/ 1666746 h 1957022"/>
              <a:gd name="connsiteX2" fmla="*/ 1569783 w 1731800"/>
              <a:gd name="connsiteY2" fmla="*/ 1871379 h 1957022"/>
              <a:gd name="connsiteX3" fmla="*/ 0 w 1731800"/>
              <a:gd name="connsiteY3" fmla="*/ 1957022 h 1957022"/>
              <a:gd name="connsiteX4" fmla="*/ 155165 w 1731800"/>
              <a:gd name="connsiteY4" fmla="*/ 1903459 h 1957022"/>
              <a:gd name="connsiteX5" fmla="*/ 189928 w 1731800"/>
              <a:gd name="connsiteY5" fmla="*/ 845300 h 1957022"/>
              <a:gd name="connsiteX6" fmla="*/ 155198 w 1731800"/>
              <a:gd name="connsiteY6" fmla="*/ 0 h 1957022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3176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0077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66868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71380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96345 w 1771644"/>
              <a:gd name="connsiteY2" fmla="*/ 1871380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44" h="1987597">
                <a:moveTo>
                  <a:pt x="217177" y="0"/>
                </a:moveTo>
                <a:lnTo>
                  <a:pt x="1771644" y="1674264"/>
                </a:lnTo>
                <a:lnTo>
                  <a:pt x="1563147" y="1865741"/>
                </a:lnTo>
                <a:lnTo>
                  <a:pt x="0" y="1987597"/>
                </a:lnTo>
                <a:cubicBezTo>
                  <a:pt x="72381" y="1959551"/>
                  <a:pt x="150301" y="1955000"/>
                  <a:pt x="217144" y="1903459"/>
                </a:cubicBezTo>
                <a:lnTo>
                  <a:pt x="251907" y="845300"/>
                </a:lnTo>
                <a:lnTo>
                  <a:pt x="217177" y="0"/>
                </a:lnTo>
                <a:close/>
              </a:path>
            </a:pathLst>
          </a:custGeom>
          <a:gradFill flip="none" rotWithShape="1">
            <a:gsLst>
              <a:gs pos="0">
                <a:srgbClr val="D1F4FF"/>
              </a:gs>
              <a:gs pos="100000">
                <a:srgbClr val="B3E4FF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1" name="Rounded Rectangle 180"/>
          <p:cNvSpPr/>
          <p:nvPr/>
        </p:nvSpPr>
        <p:spPr>
          <a:xfrm>
            <a:off x="1364669" y="2068012"/>
            <a:ext cx="3438144" cy="2535936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4925">
            <a:solidFill>
              <a:schemeClr val="tx1">
                <a:lumMod val="40000"/>
                <a:lumOff val="60000"/>
              </a:schemeClr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5" name="Rectangle 184"/>
          <p:cNvSpPr/>
          <p:nvPr/>
        </p:nvSpPr>
        <p:spPr>
          <a:xfrm>
            <a:off x="0" y="41414"/>
            <a:ext cx="12192000" cy="1234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113307"/>
            <a:ext cx="11447204" cy="1024871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sz="3733" spc="-80" dirty="0"/>
              <a:t>Technology Leadership</a:t>
            </a:r>
            <a:br>
              <a:rPr lang="en-US" sz="3733" spc="-80" dirty="0"/>
            </a:br>
            <a:r>
              <a:rPr lang="en-US" sz="3733" spc="-80" dirty="0"/>
              <a:t>Infinera</a:t>
            </a:r>
            <a:r>
              <a:rPr lang="en-US" sz="3733" dirty="0"/>
              <a:t> </a:t>
            </a:r>
            <a:r>
              <a:rPr lang="en-US" sz="3733" spc="-80" dirty="0">
                <a:solidFill>
                  <a:srgbClr val="FDE26F"/>
                </a:solidFill>
              </a:rPr>
              <a:t>Uniquely</a:t>
            </a:r>
            <a:r>
              <a:rPr lang="en-US" sz="3733" dirty="0"/>
              <a:t> </a:t>
            </a:r>
            <a:r>
              <a:rPr lang="en-US" sz="3733" spc="-80" dirty="0"/>
              <a:t>Delivers Massive Scale</a:t>
            </a:r>
          </a:p>
        </p:txBody>
      </p:sp>
      <p:grpSp>
        <p:nvGrpSpPr>
          <p:cNvPr id="231" name="Group 123"/>
          <p:cNvGrpSpPr/>
          <p:nvPr/>
        </p:nvGrpSpPr>
        <p:grpSpPr>
          <a:xfrm>
            <a:off x="1398648" y="2134182"/>
            <a:ext cx="3352801" cy="2400556"/>
            <a:chOff x="4193559" y="1845210"/>
            <a:chExt cx="4439894" cy="3178902"/>
          </a:xfrm>
        </p:grpSpPr>
        <p:grpSp>
          <p:nvGrpSpPr>
            <p:cNvPr id="232" name="Group 95"/>
            <p:cNvGrpSpPr>
              <a:grpSpLocks/>
            </p:cNvGrpSpPr>
            <p:nvPr/>
          </p:nvGrpSpPr>
          <p:grpSpPr bwMode="auto">
            <a:xfrm>
              <a:off x="4193559" y="1845210"/>
              <a:ext cx="4439894" cy="1085800"/>
              <a:chOff x="375639" y="2860675"/>
              <a:chExt cx="8707972" cy="2129341"/>
            </a:xfrm>
          </p:grpSpPr>
          <p:pic>
            <p:nvPicPr>
              <p:cNvPr id="6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4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5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6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4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3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0612" y="3080229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4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446" y="3666698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3897312"/>
                <a:ext cx="950911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2860675"/>
                <a:ext cx="950911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98"/>
            <p:cNvGrpSpPr>
              <a:grpSpLocks/>
            </p:cNvGrpSpPr>
            <p:nvPr/>
          </p:nvGrpSpPr>
          <p:grpSpPr bwMode="auto">
            <a:xfrm>
              <a:off x="4193559" y="2919013"/>
              <a:ext cx="4439894" cy="671586"/>
              <a:chOff x="457200" y="5092700"/>
              <a:chExt cx="8707973" cy="1318353"/>
            </a:xfrm>
          </p:grpSpPr>
          <p:pic>
            <p:nvPicPr>
              <p:cNvPr id="4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174" y="5092700"/>
                <a:ext cx="1142999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08" y="5668102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667370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206995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98"/>
            <p:cNvGrpSpPr>
              <a:grpSpLocks/>
            </p:cNvGrpSpPr>
            <p:nvPr/>
          </p:nvGrpSpPr>
          <p:grpSpPr bwMode="auto">
            <a:xfrm>
              <a:off x="4193559" y="3613250"/>
              <a:ext cx="4439894" cy="685556"/>
              <a:chOff x="397439" y="5092700"/>
              <a:chExt cx="8707972" cy="1342857"/>
            </a:xfrm>
          </p:grpSpPr>
          <p:pic>
            <p:nvPicPr>
              <p:cNvPr id="7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2412" y="5092700"/>
                <a:ext cx="1142999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0246" y="5692606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667371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206999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5" name="Group 98"/>
            <p:cNvGrpSpPr>
              <a:grpSpLocks/>
            </p:cNvGrpSpPr>
            <p:nvPr/>
          </p:nvGrpSpPr>
          <p:grpSpPr bwMode="auto">
            <a:xfrm>
              <a:off x="4193559" y="4347084"/>
              <a:ext cx="4439894" cy="677028"/>
              <a:chOff x="259279" y="5164770"/>
              <a:chExt cx="8707974" cy="1326153"/>
            </a:xfrm>
          </p:grpSpPr>
          <p:pic>
            <p:nvPicPr>
              <p:cNvPr id="9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4253" y="5164770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088" y="5747974"/>
                <a:ext cx="1143000" cy="742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667368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206994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6" name="Group 223"/>
          <p:cNvGrpSpPr/>
          <p:nvPr/>
        </p:nvGrpSpPr>
        <p:grpSpPr>
          <a:xfrm>
            <a:off x="1574135" y="5098746"/>
            <a:ext cx="3240528" cy="858242"/>
            <a:chOff x="532626" y="3207844"/>
            <a:chExt cx="2430396" cy="643681"/>
          </a:xfrm>
        </p:grpSpPr>
        <p:sp>
          <p:nvSpPr>
            <p:cNvPr id="71" name="Rectangle 70"/>
            <p:cNvSpPr/>
            <p:nvPr/>
          </p:nvSpPr>
          <p:spPr>
            <a:xfrm>
              <a:off x="857317" y="3661905"/>
              <a:ext cx="2105705" cy="18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  <a:buSzPct val="120000"/>
                <a:defRPr/>
              </a:pPr>
              <a:r>
                <a:rPr lang="en-US" sz="1867" b="1" i="1" dirty="0">
                  <a:solidFill>
                    <a:srgbClr val="556686"/>
                  </a:solidFill>
                </a:rPr>
                <a:t>Moore’s Law-like for Optical</a:t>
              </a:r>
            </a:p>
          </p:txBody>
        </p:sp>
        <p:sp>
          <p:nvSpPr>
            <p:cNvPr id="122" name="TextBox 2"/>
            <p:cNvSpPr txBox="1">
              <a:spLocks noChangeArrowheads="1"/>
            </p:cNvSpPr>
            <p:nvPr/>
          </p:nvSpPr>
          <p:spPr bwMode="auto">
            <a:xfrm>
              <a:off x="857318" y="3207844"/>
              <a:ext cx="2031236" cy="37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</a:pPr>
              <a:r>
                <a:rPr lang="en-US" sz="1867" b="1" dirty="0">
                  <a:solidFill>
                    <a:srgbClr val="556686"/>
                  </a:solidFill>
                </a:rPr>
                <a:t>Industry’s only large-scale photonic integrated circuit</a:t>
              </a:r>
            </a:p>
          </p:txBody>
        </p:sp>
        <p:pic>
          <p:nvPicPr>
            <p:cNvPr id="125" name="Picture 124" descr="400G_Tx_PIC.jpg"/>
            <p:cNvPicPr>
              <a:picLocks noChangeAspect="1"/>
            </p:cNvPicPr>
            <p:nvPr/>
          </p:nvPicPr>
          <p:blipFill>
            <a:blip r:embed="rId11" cstate="screen">
              <a:lum bright="-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700000">
              <a:off x="532626" y="3384949"/>
              <a:ext cx="216202" cy="1599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2" name="Picture 181" descr="400G_Tx_PIC.jpg"/>
          <p:cNvPicPr>
            <a:picLocks noChangeAspect="1"/>
          </p:cNvPicPr>
          <p:nvPr/>
        </p:nvPicPr>
        <p:blipFill>
          <a:blip r:embed="rId11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700000">
            <a:off x="7947628" y="3448701"/>
            <a:ext cx="296705" cy="2194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7" name="Group 236"/>
          <p:cNvGrpSpPr/>
          <p:nvPr/>
        </p:nvGrpSpPr>
        <p:grpSpPr>
          <a:xfrm>
            <a:off x="9750496" y="153945"/>
            <a:ext cx="2218944" cy="2218940"/>
            <a:chOff x="7312872" y="115458"/>
            <a:chExt cx="1664208" cy="1664205"/>
          </a:xfrm>
        </p:grpSpPr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7318756" y="936768"/>
              <a:ext cx="832960" cy="834080"/>
            </a:xfrm>
            <a:custGeom>
              <a:avLst/>
              <a:gdLst>
                <a:gd name="T0" fmla="*/ 0 w 1045"/>
                <a:gd name="T1" fmla="*/ 0 h 1040"/>
                <a:gd name="T2" fmla="*/ 316802 w 1045"/>
                <a:gd name="T3" fmla="*/ 310426 h 1040"/>
                <a:gd name="T4" fmla="*/ 318339 w 1045"/>
                <a:gd name="T5" fmla="*/ 1382 h 1040"/>
                <a:gd name="T6" fmla="*/ 0 w 1045"/>
                <a:gd name="T7" fmla="*/ 0 h 10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5"/>
                <a:gd name="T13" fmla="*/ 0 h 1040"/>
                <a:gd name="T14" fmla="*/ 1045 w 1045"/>
                <a:gd name="T15" fmla="*/ 1040 h 1040"/>
                <a:gd name="connsiteX0" fmla="*/ 0 w 10000"/>
                <a:gd name="connsiteY0" fmla="*/ 0 h 10000"/>
                <a:gd name="connsiteX1" fmla="*/ 9977 w 10000"/>
                <a:gd name="connsiteY1" fmla="*/ 10000 h 10000"/>
                <a:gd name="connsiteX2" fmla="*/ 10000 w 10000"/>
                <a:gd name="connsiteY2" fmla="*/ 38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0" y="5490"/>
                    <a:pt x="4513" y="10000"/>
                    <a:pt x="9977" y="10000"/>
                  </a:cubicBezTo>
                  <a:cubicBezTo>
                    <a:pt x="9993" y="6679"/>
                    <a:pt x="9984" y="3359"/>
                    <a:pt x="1000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r>
                <a:rPr lang="en-US" sz="1200" i="1" spc="80" dirty="0">
                  <a:solidFill>
                    <a:srgbClr val="333333"/>
                  </a:solidFill>
                  <a:latin typeface="Century Gothic"/>
                </a:rPr>
                <a:t> </a:t>
              </a:r>
            </a:p>
          </p:txBody>
        </p:sp>
        <p:sp>
          <p:nvSpPr>
            <p:cNvPr id="239" name="Freeform 6"/>
            <p:cNvSpPr>
              <a:spLocks/>
            </p:cNvSpPr>
            <p:nvPr/>
          </p:nvSpPr>
          <p:spPr bwMode="auto">
            <a:xfrm>
              <a:off x="8138276" y="938713"/>
              <a:ext cx="834293" cy="835791"/>
            </a:xfrm>
            <a:custGeom>
              <a:avLst/>
              <a:gdLst>
                <a:gd name="T0" fmla="*/ 0 w 1047"/>
                <a:gd name="T1" fmla="*/ 1892244 h 1036"/>
                <a:gd name="T2" fmla="*/ 1839077 w 1047"/>
                <a:gd name="T3" fmla="*/ 0 h 1036"/>
                <a:gd name="T4" fmla="*/ 8466 w 1047"/>
                <a:gd name="T5" fmla="*/ 0 h 1036"/>
                <a:gd name="T6" fmla="*/ 0 w 1047"/>
                <a:gd name="T7" fmla="*/ 1892244 h 10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036"/>
                <a:gd name="T14" fmla="*/ 1047 w 1047"/>
                <a:gd name="T15" fmla="*/ 1036 h 1036"/>
                <a:gd name="connsiteX0" fmla="*/ 16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16 w 10016"/>
                <a:gd name="connsiteY3" fmla="*/ 10034 h 10034"/>
                <a:gd name="connsiteX0" fmla="*/ 0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0 w 10016"/>
                <a:gd name="connsiteY3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6" h="10034">
                  <a:moveTo>
                    <a:pt x="0" y="10034"/>
                  </a:moveTo>
                  <a:cubicBezTo>
                    <a:pt x="5454" y="10034"/>
                    <a:pt x="10016" y="5546"/>
                    <a:pt x="10016" y="34"/>
                  </a:cubicBezTo>
                  <a:lnTo>
                    <a:pt x="16" y="0"/>
                  </a:lnTo>
                  <a:cubicBezTo>
                    <a:pt x="0" y="3333"/>
                    <a:pt x="16" y="6701"/>
                    <a:pt x="0" y="10034"/>
                  </a:cubicBez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Freeform 5"/>
            <p:cNvSpPr>
              <a:spLocks/>
            </p:cNvSpPr>
            <p:nvPr/>
          </p:nvSpPr>
          <p:spPr bwMode="auto">
            <a:xfrm>
              <a:off x="8137870" y="117094"/>
              <a:ext cx="835202" cy="834873"/>
            </a:xfrm>
            <a:custGeom>
              <a:avLst/>
              <a:gdLst>
                <a:gd name="T0" fmla="*/ 2147483647 w 217"/>
                <a:gd name="T1" fmla="*/ 2147483647 h 217"/>
                <a:gd name="T2" fmla="*/ 0 w 217"/>
                <a:gd name="T3" fmla="*/ 0 h 217"/>
                <a:gd name="T4" fmla="*/ 0 w 217"/>
                <a:gd name="T5" fmla="*/ 2147483647 h 217"/>
                <a:gd name="T6" fmla="*/ 2147483647 w 217"/>
                <a:gd name="T7" fmla="*/ 2147483647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217"/>
                <a:gd name="T14" fmla="*/ 217 w 217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217">
                  <a:moveTo>
                    <a:pt x="217" y="217"/>
                  </a:moveTo>
                  <a:cubicBezTo>
                    <a:pt x="217" y="97"/>
                    <a:pt x="119" y="0"/>
                    <a:pt x="0" y="0"/>
                  </a:cubicBezTo>
                  <a:lnTo>
                    <a:pt x="0" y="217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1" name="Oval 4"/>
            <p:cNvSpPr/>
            <p:nvPr/>
          </p:nvSpPr>
          <p:spPr>
            <a:xfrm rot="2700000">
              <a:off x="7468982" y="271123"/>
              <a:ext cx="1345492" cy="1343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World-Class Quality</a:t>
              </a:r>
            </a:p>
          </p:txBody>
        </p:sp>
        <p:sp>
          <p:nvSpPr>
            <p:cNvPr id="242" name="Freeform 241"/>
            <p:cNvSpPr/>
            <p:nvPr/>
          </p:nvSpPr>
          <p:spPr>
            <a:xfrm rot="18900000">
              <a:off x="8764030" y="853256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 rot="2700000">
              <a:off x="8059500" y="1554439"/>
              <a:ext cx="181015" cy="19456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  <a:gd name="connsiteX0" fmla="*/ 6351 w 388939"/>
                <a:gd name="connsiteY0" fmla="*/ 48158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  <a:gd name="connsiteX5" fmla="*/ 6351 w 388939"/>
                <a:gd name="connsiteY5" fmla="*/ 48158 h 418042"/>
                <a:gd name="connsiteX0" fmla="*/ 61383 w 450322"/>
                <a:gd name="connsiteY0" fmla="*/ 0 h 418042"/>
                <a:gd name="connsiteX1" fmla="*/ 82022 w 450322"/>
                <a:gd name="connsiteY1" fmla="*/ 391054 h 418042"/>
                <a:gd name="connsiteX2" fmla="*/ 416984 w 450322"/>
                <a:gd name="connsiteY2" fmla="*/ 418042 h 418042"/>
                <a:gd name="connsiteX3" fmla="*/ 450322 w 450322"/>
                <a:gd name="connsiteY3" fmla="*/ 379942 h 418042"/>
                <a:gd name="connsiteX4" fmla="*/ 61383 w 450322"/>
                <a:gd name="connsiteY4" fmla="*/ 0 h 418042"/>
                <a:gd name="connsiteX0" fmla="*/ 0 w 388939"/>
                <a:gd name="connsiteY0" fmla="*/ 0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939" h="418042">
                  <a:moveTo>
                    <a:pt x="0" y="0"/>
                  </a:moveTo>
                  <a:lnTo>
                    <a:pt x="20639" y="391054"/>
                  </a:lnTo>
                  <a:lnTo>
                    <a:pt x="355601" y="418042"/>
                  </a:lnTo>
                  <a:lnTo>
                    <a:pt x="388939" y="379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 rot="13500000">
              <a:off x="8047292" y="144166"/>
              <a:ext cx="178060" cy="18865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88" h="405342">
                  <a:moveTo>
                    <a:pt x="0" y="35458"/>
                  </a:moveTo>
                  <a:lnTo>
                    <a:pt x="14288" y="378354"/>
                  </a:lnTo>
                  <a:lnTo>
                    <a:pt x="349250" y="405342"/>
                  </a:lnTo>
                  <a:lnTo>
                    <a:pt x="382588" y="367242"/>
                  </a:lnTo>
                  <a:lnTo>
                    <a:pt x="1587" y="0"/>
                  </a:lnTo>
                  <a:cubicBezTo>
                    <a:pt x="1587" y="9702"/>
                    <a:pt x="0" y="25756"/>
                    <a:pt x="0" y="35458"/>
                  </a:cubicBez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7317726" y="119193"/>
              <a:ext cx="834081" cy="833519"/>
            </a:xfrm>
            <a:custGeom>
              <a:avLst/>
              <a:gdLst>
                <a:gd name="T0" fmla="*/ 1885545 w 1041"/>
                <a:gd name="T1" fmla="*/ 0 h 1041"/>
                <a:gd name="T2" fmla="*/ 0 w 1041"/>
                <a:gd name="T3" fmla="*/ 1851332 h 1041"/>
                <a:gd name="T4" fmla="*/ 1886219 w 1041"/>
                <a:gd name="T5" fmla="*/ 1860038 h 1041"/>
                <a:gd name="T6" fmla="*/ 1885545 w 1041"/>
                <a:gd name="T7" fmla="*/ 0 h 1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1"/>
                <a:gd name="T13" fmla="*/ 0 h 1041"/>
                <a:gd name="T14" fmla="*/ 1041 w 1041"/>
                <a:gd name="T15" fmla="*/ 1041 h 1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1" h="1041">
                  <a:moveTo>
                    <a:pt x="1040" y="0"/>
                  </a:moveTo>
                  <a:cubicBezTo>
                    <a:pt x="469" y="0"/>
                    <a:pt x="0" y="465"/>
                    <a:pt x="0" y="1036"/>
                  </a:cubicBezTo>
                  <a:lnTo>
                    <a:pt x="1041" y="104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Oval 4"/>
            <p:cNvSpPr/>
            <p:nvPr/>
          </p:nvSpPr>
          <p:spPr>
            <a:xfrm rot="18900000">
              <a:off x="7468981" y="271124"/>
              <a:ext cx="1345494" cy="134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 Technology Leadership</a:t>
              </a:r>
            </a:p>
          </p:txBody>
        </p:sp>
        <p:sp>
          <p:nvSpPr>
            <p:cNvPr id="248" name="BLACK CIRCLE"/>
            <p:cNvSpPr>
              <a:spLocks noChangeAspect="1"/>
            </p:cNvSpPr>
            <p:nvPr/>
          </p:nvSpPr>
          <p:spPr>
            <a:xfrm>
              <a:off x="7555038" y="356406"/>
              <a:ext cx="1179172" cy="117917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1920" tIns="0" rIns="121920" bIns="853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The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Infinera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Experience</a:t>
              </a:r>
            </a:p>
          </p:txBody>
        </p:sp>
        <p:sp>
          <p:nvSpPr>
            <p:cNvPr id="249" name="Freeform 248"/>
            <p:cNvSpPr/>
            <p:nvPr/>
          </p:nvSpPr>
          <p:spPr>
            <a:xfrm rot="8100000">
              <a:off x="7350423" y="866317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E0E3E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0" name="White Border"/>
            <p:cNvSpPr/>
            <p:nvPr/>
          </p:nvSpPr>
          <p:spPr bwMode="auto">
            <a:xfrm>
              <a:off x="7312872" y="115458"/>
              <a:ext cx="1664208" cy="1664205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rgbClr val="333333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1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2" name="Oval 4"/>
            <p:cNvSpPr>
              <a:spLocks noChangeAspect="1"/>
            </p:cNvSpPr>
            <p:nvPr/>
          </p:nvSpPr>
          <p:spPr>
            <a:xfrm rot="3276185">
              <a:off x="7405697" y="182131"/>
              <a:ext cx="1505962" cy="150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       Time as a Weapon</a:t>
              </a:r>
            </a:p>
          </p:txBody>
        </p:sp>
        <p:sp>
          <p:nvSpPr>
            <p:cNvPr id="253" name="Oval 4"/>
            <p:cNvSpPr>
              <a:spLocks noChangeAspect="1"/>
            </p:cNvSpPr>
            <p:nvPr/>
          </p:nvSpPr>
          <p:spPr>
            <a:xfrm rot="18900000">
              <a:off x="7434249" y="236461"/>
              <a:ext cx="1444666" cy="1442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Customer-Centric Focus      </a:t>
              </a:r>
            </a:p>
          </p:txBody>
        </p:sp>
      </p:grpSp>
      <p:pic>
        <p:nvPicPr>
          <p:cNvPr id="3074" name="Picture 2" descr="Infinera Capacity Engine">
            <a:extLst>
              <a:ext uri="{FF2B5EF4-FFF2-40B4-BE49-F238E27FC236}">
                <a16:creationId xmlns:a16="http://schemas.microsoft.com/office/drawing/2014/main" id="{3E3F4D5B-7401-4C38-90A8-0100147C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80" y="2492279"/>
            <a:ext cx="67437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04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05E-6 L -0.44323 0.2290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14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Illustration of the shipping process (7 steps)">
            <a:extLst>
              <a:ext uri="{FF2B5EF4-FFF2-40B4-BE49-F238E27FC236}">
                <a16:creationId xmlns:a16="http://schemas.microsoft.com/office/drawing/2014/main" id="{D585A70A-405B-4306-B7E7-13116716F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479719"/>
            <a:ext cx="10905066" cy="3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6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2322-62B5-4F55-BDFD-A36CC541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 Control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1F5D-2810-47A7-8C52-07F8786D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All US designed products are controlled by the U.S. Export Administration Regulations (EAR) regardless of the country of manufacture or shipping point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Any item sent from the U.S. to a foreign destination is an export – subsequent transfers are re-exports.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Includes tangible and intangible transfers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Includes foreign-origin items exported, transmitted, or transshipped from the U.S.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Includes release of technology to foreign nationals</a:t>
            </a:r>
          </a:p>
        </p:txBody>
      </p:sp>
    </p:spTree>
    <p:extLst>
      <p:ext uri="{BB962C8B-B14F-4D97-AF65-F5344CB8AC3E}">
        <p14:creationId xmlns:p14="http://schemas.microsoft.com/office/powerpoint/2010/main" val="343946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04E0-13C0-44E1-A1DC-8A3F10FF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Control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74A1-0094-418F-A2B1-1B6B1AEE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The U.S. Bureau of Industry and Security (BIS) is responsible for implementing and enforcing the EAR.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EAR regulates the export and re-export of most commercial items including items that can be used for both civil and military purposes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Other U.S. government agencies regulate more specialized exports.</a:t>
            </a:r>
          </a:p>
        </p:txBody>
      </p:sp>
    </p:spTree>
    <p:extLst>
      <p:ext uri="{BB962C8B-B14F-4D97-AF65-F5344CB8AC3E}">
        <p14:creationId xmlns:p14="http://schemas.microsoft.com/office/powerpoint/2010/main" val="331523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D3EA-995E-4C18-A22C-D992C900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2DCF-C120-46EA-A59D-A8FE6A1F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58385"/>
            <a:ext cx="7286305" cy="4711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In some cases encryption products require a one-time government technical review prior to export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Some countries regulate the import or export of encryption products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China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Russia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Hong Kong</a:t>
            </a:r>
          </a:p>
        </p:txBody>
      </p:sp>
      <p:pic>
        <p:nvPicPr>
          <p:cNvPr id="5122" name="Picture 2" descr="https://upload.wikimedia.org/wikipedia/commons/9/96/Munitions_T-shirt_%28front%29.jpg">
            <a:extLst>
              <a:ext uri="{FF2B5EF4-FFF2-40B4-BE49-F238E27FC236}">
                <a16:creationId xmlns:a16="http://schemas.microsoft.com/office/drawing/2014/main" id="{F8324377-8518-45B7-BA13-B91924AA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63" y="1024864"/>
            <a:ext cx="4472936" cy="51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4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5AD6-565A-489D-8494-AC750E39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Encryption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A1B1-91F4-4C4E-ACF7-658A9927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technology is regulated by the Office of State Commercial Cryptography Administration (OSCCA), and only OSCCA-approved products are sanctioned for use in China.</a:t>
            </a:r>
          </a:p>
          <a:p>
            <a:r>
              <a:rPr lang="en-US" dirty="0"/>
              <a:t>OSCCA also requires any company or individual selling encryption products in China to first obtain approval.</a:t>
            </a:r>
          </a:p>
          <a:p>
            <a:r>
              <a:rPr lang="en-US" dirty="0"/>
              <a:t>No foreign encryption technology is allowed to be sold in China, even by OSCCA-approved retailers.</a:t>
            </a:r>
          </a:p>
        </p:txBody>
      </p:sp>
    </p:spTree>
    <p:extLst>
      <p:ext uri="{BB962C8B-B14F-4D97-AF65-F5344CB8AC3E}">
        <p14:creationId xmlns:p14="http://schemas.microsoft.com/office/powerpoint/2010/main" val="122767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5AD6-565A-489D-8494-AC750E39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Encryption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A1B1-91F4-4C4E-ACF7-658A9927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Encryption technology is regulated by the Federal Security Service (FSB)</a:t>
            </a:r>
          </a:p>
          <a:p>
            <a:r>
              <a:rPr lang="en-US" dirty="0"/>
              <a:t>FSB requires any company or individual selling, importing and using encryption products to first obtain approval.</a:t>
            </a:r>
          </a:p>
          <a:p>
            <a:r>
              <a:rPr lang="en-US" dirty="0"/>
              <a:t>Crypto tools must be certified</a:t>
            </a:r>
          </a:p>
          <a:p>
            <a:r>
              <a:rPr lang="en-US" dirty="0"/>
              <a:t>Requiring western tech companies to allow source code review for products such as firewalls, anti-virus applications and software containing encryption before permitting the products to be imported and sold in the country.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F324B-9AA0-442A-AD01-00AF5599B88C}"/>
              </a:ext>
            </a:extLst>
          </p:cNvPr>
          <p:cNvSpPr txBox="1"/>
          <p:nvPr/>
        </p:nvSpPr>
        <p:spPr>
          <a:xfrm>
            <a:off x="6497234" y="5996794"/>
            <a:ext cx="54793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https://www.cnbc.com/2017/06/23/under-pressure-western-tech-firms-bow-to-russian-demands-to-share-cyber-secrets.html</a:t>
            </a:r>
          </a:p>
        </p:txBody>
      </p:sp>
    </p:spTree>
    <p:extLst>
      <p:ext uri="{BB962C8B-B14F-4D97-AF65-F5344CB8AC3E}">
        <p14:creationId xmlns:p14="http://schemas.microsoft.com/office/powerpoint/2010/main" val="254506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 Chao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Information Systems Management (ISM), BS, UC Santa Cruz, 2004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Master Business Administration, MBA, Santa Clara University, 2010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Infinera 2017 – Present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Currently Position – Director, Logistics and Global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Held various positions in project/program management, auditing, consulting and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Seagate, </a:t>
            </a:r>
            <a:r>
              <a:rPr lang="en-US" sz="1800" dirty="0" err="1"/>
              <a:t>Netapp</a:t>
            </a:r>
            <a:r>
              <a:rPr lang="en-US" sz="1800" dirty="0"/>
              <a:t>, Expeditors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14910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2063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Founded in 2000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FY16 revenue: $870.1 million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GAAP gross margin: 45.2%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Pioneer in large scale photonic integrated circuits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Vertically integrated with own fab in Sunnyvale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4638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3"/>
          <p:cNvGrpSpPr>
            <a:grpSpLocks noChangeAspect="1"/>
          </p:cNvGrpSpPr>
          <p:nvPr/>
        </p:nvGrpSpPr>
        <p:grpSpPr>
          <a:xfrm>
            <a:off x="0" y="1048578"/>
            <a:ext cx="12192000" cy="5434540"/>
            <a:chOff x="-87047" y="1025022"/>
            <a:chExt cx="8885500" cy="3960680"/>
          </a:xfrm>
        </p:grpSpPr>
        <p:pic>
          <p:nvPicPr>
            <p:cNvPr id="76" name="Picture 75" descr="Map background.png"/>
            <p:cNvPicPr>
              <a:picLocks noChangeAspect="1"/>
            </p:cNvPicPr>
            <p:nvPr/>
          </p:nvPicPr>
          <p:blipFill>
            <a:blip r:embed="rId3" cstate="print">
              <a:lum bright="11000"/>
              <a:duotone>
                <a:prstClr val="black"/>
                <a:srgbClr val="99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  <p:pic>
          <p:nvPicPr>
            <p:cNvPr id="77" name="Picture 76" descr="Map background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99CCFF">
                  <a:tint val="45000"/>
                  <a:satMod val="400000"/>
                </a:srgbClr>
              </a:duotone>
              <a:lum bright="1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</p:grpSp>
      <p:sp>
        <p:nvSpPr>
          <p:cNvPr id="107" name="Rectangle 10"/>
          <p:cNvSpPr>
            <a:spLocks noChangeArrowheads="1"/>
          </p:cNvSpPr>
          <p:nvPr/>
        </p:nvSpPr>
        <p:spPr bwMode="auto">
          <a:xfrm flipV="1">
            <a:off x="0" y="1309511"/>
            <a:ext cx="12192000" cy="5243304"/>
          </a:xfrm>
          <a:prstGeom prst="rect">
            <a:avLst/>
          </a:prstGeom>
          <a:gradFill rotWithShape="1">
            <a:gsLst>
              <a:gs pos="15000">
                <a:schemeClr val="bg1">
                  <a:alpha val="67000"/>
                </a:schemeClr>
              </a:gs>
              <a:gs pos="96000">
                <a:schemeClr val="bg1">
                  <a:alpha val="0"/>
                </a:scheme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127760" y="3573496"/>
            <a:ext cx="917787" cy="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numCol="1" anchor="ctr" compatLnSpc="1">
            <a:prstTxWarp prst="textNoShape">
              <a:avLst/>
            </a:prstTxWarp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8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About Infinera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957423" y="1714077"/>
            <a:ext cx="222107" cy="8891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6696574" y="1796627"/>
            <a:ext cx="1669" cy="52277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011334" y="2622272"/>
            <a:ext cx="552919" cy="95122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683741" y="2808724"/>
            <a:ext cx="292793" cy="86538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H="1">
            <a:off x="9944542" y="1579419"/>
            <a:ext cx="576701" cy="2813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280361" y="1714076"/>
            <a:ext cx="0" cy="867128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71059" y="1258459"/>
            <a:ext cx="1651029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/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Coherent Design</a:t>
            </a:r>
          </a:p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Ottawa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84029" y="1256877"/>
            <a:ext cx="1354602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Global HQ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Silicon Valley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301453" y="1256877"/>
            <a:ext cx="1135311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Metro 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Stockholm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56599" y="3306905"/>
            <a:ext cx="157530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R&amp;D, Packaging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Allentown, PA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8528" y="3306905"/>
            <a:ext cx="225959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Optical Architecture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Annapolis Junction, MD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56921" y="3306905"/>
            <a:ext cx="1246880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Bangalore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32790" y="1256877"/>
            <a:ext cx="1695144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Hardware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Beijing</a:t>
            </a:r>
          </a:p>
        </p:txBody>
      </p:sp>
      <p:sp>
        <p:nvSpPr>
          <p:cNvPr id="86" name="5-Point Star 85"/>
          <p:cNvSpPr/>
          <p:nvPr/>
        </p:nvSpPr>
        <p:spPr>
          <a:xfrm>
            <a:off x="6573455" y="223900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7" name="5-Point Star 86"/>
          <p:cNvSpPr/>
          <p:nvPr/>
        </p:nvSpPr>
        <p:spPr>
          <a:xfrm>
            <a:off x="6448073" y="248171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8" name="5-Point Star 87"/>
          <p:cNvSpPr/>
          <p:nvPr/>
        </p:nvSpPr>
        <p:spPr>
          <a:xfrm>
            <a:off x="6572250" y="268491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3" name="5-Point Star 92"/>
          <p:cNvSpPr/>
          <p:nvPr/>
        </p:nvSpPr>
        <p:spPr>
          <a:xfrm>
            <a:off x="5025639" y="2419050"/>
            <a:ext cx="391771" cy="339421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6" name="5-Point Star 95"/>
          <p:cNvSpPr/>
          <p:nvPr/>
        </p:nvSpPr>
        <p:spPr>
          <a:xfrm>
            <a:off x="9804401" y="1714077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8" name="5-Point Star 97"/>
          <p:cNvSpPr/>
          <p:nvPr/>
        </p:nvSpPr>
        <p:spPr>
          <a:xfrm>
            <a:off x="2157243" y="246365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1" name="5-Point Star 100"/>
          <p:cNvSpPr/>
          <p:nvPr/>
        </p:nvSpPr>
        <p:spPr>
          <a:xfrm>
            <a:off x="1002605" y="3427870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8" name="Slide Number Placeholder 5"/>
          <p:cNvSpPr txBox="1">
            <a:spLocks/>
          </p:cNvSpPr>
          <p:nvPr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/>
            <a:fld id="{6712442C-3775-4C40-B915-6F8FC904790F}" type="slidenum">
              <a:rPr lang="en-US" altLang="en-US" sz="1200">
                <a:solidFill>
                  <a:schemeClr val="accent1"/>
                </a:solidFill>
              </a:rPr>
              <a:pPr defTabSz="1219170"/>
              <a:t>4</a:t>
            </a:fld>
            <a:r>
              <a:rPr lang="en-US" altLang="en-US" sz="1200" dirty="0">
                <a:solidFill>
                  <a:schemeClr val="accent1"/>
                </a:solidFill>
              </a:rPr>
              <a:t> | © 2016 Infinera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grpSp>
        <p:nvGrpSpPr>
          <p:cNvPr id="4" name="Group 41"/>
          <p:cNvGrpSpPr/>
          <p:nvPr/>
        </p:nvGrpSpPr>
        <p:grpSpPr>
          <a:xfrm>
            <a:off x="839754" y="3986759"/>
            <a:ext cx="10279226" cy="2517612"/>
            <a:chOff x="839754" y="3986759"/>
            <a:chExt cx="10279226" cy="2517612"/>
          </a:xfrm>
        </p:grpSpPr>
        <p:sp>
          <p:nvSpPr>
            <p:cNvPr id="40" name="Content Placeholder 4"/>
            <p:cNvSpPr txBox="1">
              <a:spLocks/>
            </p:cNvSpPr>
            <p:nvPr/>
          </p:nvSpPr>
          <p:spPr>
            <a:xfrm>
              <a:off x="839754" y="3986759"/>
              <a:ext cx="5421087" cy="220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Innovator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Only company to design and manufacture large-scale photonic integrated circuits (PICs) 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Provides integrated and disaggregated optical transport systems for terabit communications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Over 500 patents filed/granted around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technology and process innovation</a:t>
              </a:r>
            </a:p>
          </p:txBody>
        </p:sp>
        <p:sp>
          <p:nvSpPr>
            <p:cNvPr id="41" name="Content Placeholder 4"/>
            <p:cNvSpPr txBox="1">
              <a:spLocks/>
            </p:cNvSpPr>
            <p:nvPr/>
          </p:nvSpPr>
          <p:spPr>
            <a:xfrm>
              <a:off x="6399343" y="3986759"/>
              <a:ext cx="4719637" cy="251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Global Leader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Recognized for technology leadership, world-class quality and customer-centric focus accelerating time to revenue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Comprehensive support services to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a global customer base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2,350+ employees around the globe focused on customer success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635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8321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36667"/>
            <a:ext cx="11447204" cy="1024871"/>
          </a:xfrm>
        </p:spPr>
        <p:txBody>
          <a:bodyPr/>
          <a:lstStyle/>
          <a:p>
            <a:r>
              <a:rPr lang="en-US" dirty="0"/>
              <a:t>Infinera’s Journey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754" y="6349651"/>
            <a:ext cx="345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 Dell’Oro DWDM Long Haul Reports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95492" y="1743601"/>
            <a:ext cx="11511566" cy="3765497"/>
            <a:chOff x="605888" y="1769001"/>
            <a:chExt cx="11511566" cy="3765497"/>
          </a:xfrm>
        </p:grpSpPr>
        <p:sp>
          <p:nvSpPr>
            <p:cNvPr id="21" name="TextBox 20"/>
            <p:cNvSpPr txBox="1"/>
            <p:nvPr/>
          </p:nvSpPr>
          <p:spPr>
            <a:xfrm>
              <a:off x="2573370" y="4517745"/>
              <a:ext cx="1636983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2005:</a:t>
              </a:r>
              <a:r>
                <a:rPr lang="en-US" sz="1600" b="1" dirty="0">
                  <a:solidFill>
                    <a:srgbClr val="5F5F5F"/>
                  </a:solidFill>
                </a:rPr>
                <a:t> Shipped 10G PIC-based DTN, rapidly reaches $100M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5580" y="1769001"/>
              <a:ext cx="2194710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2007:</a:t>
              </a:r>
              <a:r>
                <a:rPr lang="en-US" sz="1600" b="1" dirty="0">
                  <a:solidFill>
                    <a:srgbClr val="5F5F5F"/>
                  </a:solidFill>
                </a:rPr>
                <a:t> 10G wave </a:t>
              </a:r>
              <a:br>
                <a:rPr lang="en-US" sz="1600" b="1" dirty="0">
                  <a:solidFill>
                    <a:srgbClr val="5F5F5F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market leader (47%)*, completed IPO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3666" y="1769001"/>
              <a:ext cx="2186136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2000:</a:t>
              </a:r>
              <a:r>
                <a:rPr lang="en-US" sz="1600" b="1" dirty="0">
                  <a:solidFill>
                    <a:srgbClr val="5F5F5F"/>
                  </a:solidFill>
                </a:rPr>
                <a:t> Infinera founded, promises to do the impossible: PICs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2884" y="2836132"/>
              <a:ext cx="1584467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2004: </a:t>
              </a:r>
              <a:r>
                <a:rPr lang="en-US" sz="1600" b="1" dirty="0">
                  <a:solidFill>
                    <a:srgbClr val="5F5F5F"/>
                  </a:solidFill>
                </a:rPr>
                <a:t>Introduced industry’s first large scale PIC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79266" y="4517745"/>
              <a:ext cx="1301642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>
                  <a:solidFill>
                    <a:srgbClr val="5F5F5F"/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buNone/>
              </a:pPr>
              <a:r>
                <a:rPr lang="en-US" sz="1600" dirty="0">
                  <a:solidFill>
                    <a:srgbClr val="568E3A"/>
                  </a:solidFill>
                </a:rPr>
                <a:t>2014: </a:t>
              </a:r>
              <a:r>
                <a:rPr lang="en-US" sz="1600" dirty="0"/>
                <a:t>Introduced Cloud Xpress for DCI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57062" y="4517745"/>
              <a:ext cx="1998538" cy="93076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2015: </a:t>
              </a:r>
              <a:r>
                <a:rPr lang="en-US" sz="1600" i="0" dirty="0">
                  <a:solidFill>
                    <a:srgbClr val="5F5F5F"/>
                  </a:solidFill>
                </a:rPr>
                <a:t>Introduced Sliceable Photonics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acquires Transmode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07557" y="1769001"/>
              <a:ext cx="3062658" cy="1797415"/>
            </a:xfrm>
            <a:prstGeom prst="rect">
              <a:avLst/>
            </a:prstGeom>
            <a:noFill/>
          </p:spPr>
          <p:txBody>
            <a:bodyPr wrap="square" lIns="97536" tIns="0" rIns="0" bIns="0" rtlCol="0" anchor="t" anchorCtr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2016: </a:t>
              </a:r>
              <a:r>
                <a:rPr lang="en-US" sz="1600" i="0" dirty="0">
                  <a:solidFill>
                    <a:srgbClr val="5F5F5F"/>
                  </a:solidFill>
                </a:rPr>
                <a:t>Introduction of Infinite Capacity Engine in Cloud Xpress 2 and new DTN-X platforms to power Cloud-scale networks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validates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interoperability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with white box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open line system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12215" y="2836132"/>
              <a:ext cx="1584467" cy="433324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2008: </a:t>
              </a:r>
              <a:r>
                <a:rPr lang="en-US" sz="1600" b="1" dirty="0">
                  <a:solidFill>
                    <a:srgbClr val="5F5F5F"/>
                  </a:solidFill>
                </a:rPr>
                <a:t>#1 market share in NA LH*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892520" y="2806315"/>
              <a:ext cx="2224934" cy="2728183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68E3A"/>
                  </a:solidFill>
                </a:rPr>
                <a:t>2017: </a:t>
              </a:r>
              <a:r>
                <a:rPr lang="en-US" sz="1600" b="1" dirty="0">
                  <a:solidFill>
                    <a:srgbClr val="5F5F5F"/>
                  </a:solidFill>
                </a:rPr>
                <a:t>New subsea DTN-X platforms to power cloud scale networks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New optical mobile transport solutions pave the way to 5G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Infinera Instant Network - the next generation of software defined capacity for cloud scale networks </a:t>
              </a:r>
            </a:p>
            <a:p>
              <a:pPr defTabSz="609570">
                <a:lnSpc>
                  <a:spcPct val="88000"/>
                </a:lnSpc>
              </a:pPr>
              <a:endParaRPr lang="en-US" sz="1600" b="1" dirty="0">
                <a:solidFill>
                  <a:srgbClr val="5F5F5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30943" y="4517745"/>
              <a:ext cx="1289864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2010: </a:t>
              </a:r>
              <a:br>
                <a:rPr lang="en-US" sz="1600" b="1" dirty="0">
                  <a:solidFill>
                    <a:srgbClr val="568E3A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Leapfrogs 40G, invests in 100G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46815" y="1769001"/>
              <a:ext cx="1446094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2012: </a:t>
              </a:r>
              <a:r>
                <a:rPr lang="en-US" sz="1600" b="1" dirty="0">
                  <a:solidFill>
                    <a:srgbClr val="5F5F5F"/>
                  </a:solidFill>
                </a:rPr>
                <a:t>Shipped 500G PIC-based DTN-X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945379" y="1811335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42883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505580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210968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73370" y="4063900"/>
              <a:ext cx="0" cy="535602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9870353" y="2861533"/>
              <a:ext cx="0" cy="987615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157062" y="3964970"/>
              <a:ext cx="0" cy="63454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30942" y="3964964"/>
              <a:ext cx="1" cy="634539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046815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 flipV="1">
              <a:off x="6783315" y="4128911"/>
              <a:ext cx="669840" cy="470599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5" h="1746250">
                  <a:moveTo>
                    <a:pt x="535515" y="1746250"/>
                  </a:moveTo>
                  <a:cubicBezTo>
                    <a:pt x="535515" y="1489604"/>
                    <a:pt x="533743" y="1232959"/>
                    <a:pt x="533743" y="976313"/>
                  </a:cubicBezTo>
                  <a:lnTo>
                    <a:pt x="2117" y="976313"/>
                  </a:lnTo>
                  <a:cubicBezTo>
                    <a:pt x="0" y="658813"/>
                    <a:pt x="4232" y="317500"/>
                    <a:pt x="2115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705269" y="1811336"/>
              <a:ext cx="1167944" cy="2184847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976313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1077079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517013 h 1517013"/>
                <a:gd name="connsiteX1" fmla="*/ 533745 w 535517"/>
                <a:gd name="connsiteY1" fmla="*/ 1077079 h 1517013"/>
                <a:gd name="connsiteX2" fmla="*/ 2117 w 535517"/>
                <a:gd name="connsiteY2" fmla="*/ 1077079 h 1517013"/>
                <a:gd name="connsiteX3" fmla="*/ 2117 w 535517"/>
                <a:gd name="connsiteY3" fmla="*/ 0 h 1517013"/>
                <a:gd name="connsiteX0" fmla="*/ 535517 w 535517"/>
                <a:gd name="connsiteY0" fmla="*/ 1214343 h 1333725"/>
                <a:gd name="connsiteX1" fmla="*/ 533745 w 535517"/>
                <a:gd name="connsiteY1" fmla="*/ 1077079 h 1333725"/>
                <a:gd name="connsiteX2" fmla="*/ 2117 w 535517"/>
                <a:gd name="connsiteY2" fmla="*/ 1077079 h 1333725"/>
                <a:gd name="connsiteX3" fmla="*/ 2117 w 535517"/>
                <a:gd name="connsiteY3" fmla="*/ 0 h 1333725"/>
                <a:gd name="connsiteX0" fmla="*/ 535517 w 535517"/>
                <a:gd name="connsiteY0" fmla="*/ 1214343 h 1214343"/>
                <a:gd name="connsiteX1" fmla="*/ 533745 w 535517"/>
                <a:gd name="connsiteY1" fmla="*/ 1077079 h 1214343"/>
                <a:gd name="connsiteX2" fmla="*/ 2117 w 535517"/>
                <a:gd name="connsiteY2" fmla="*/ 1077079 h 1214343"/>
                <a:gd name="connsiteX3" fmla="*/ 2117 w 535517"/>
                <a:gd name="connsiteY3" fmla="*/ 0 h 1214343"/>
                <a:gd name="connsiteX0" fmla="*/ 535517 w 535517"/>
                <a:gd name="connsiteY0" fmla="*/ 1553812 h 1553812"/>
                <a:gd name="connsiteX1" fmla="*/ 533745 w 535517"/>
                <a:gd name="connsiteY1" fmla="*/ 1416548 h 1553812"/>
                <a:gd name="connsiteX2" fmla="*/ 2117 w 535517"/>
                <a:gd name="connsiteY2" fmla="*/ 1416548 h 1553812"/>
                <a:gd name="connsiteX3" fmla="*/ 0 w 535517"/>
                <a:gd name="connsiteY3" fmla="*/ 0 h 1553812"/>
                <a:gd name="connsiteX0" fmla="*/ 535517 w 535517"/>
                <a:gd name="connsiteY0" fmla="*/ 1564204 h 1564204"/>
                <a:gd name="connsiteX1" fmla="*/ 533745 w 535517"/>
                <a:gd name="connsiteY1" fmla="*/ 1426940 h 1564204"/>
                <a:gd name="connsiteX2" fmla="*/ 2117 w 535517"/>
                <a:gd name="connsiteY2" fmla="*/ 1426940 h 1564204"/>
                <a:gd name="connsiteX3" fmla="*/ 0 w 535517"/>
                <a:gd name="connsiteY3" fmla="*/ 0 h 1564204"/>
                <a:gd name="connsiteX0" fmla="*/ 535517 w 535517"/>
                <a:gd name="connsiteY0" fmla="*/ 1579181 h 1579181"/>
                <a:gd name="connsiteX1" fmla="*/ 533745 w 535517"/>
                <a:gd name="connsiteY1" fmla="*/ 1426940 h 1579181"/>
                <a:gd name="connsiteX2" fmla="*/ 2117 w 535517"/>
                <a:gd name="connsiteY2" fmla="*/ 1426940 h 1579181"/>
                <a:gd name="connsiteX3" fmla="*/ 0 w 535517"/>
                <a:gd name="connsiteY3" fmla="*/ 0 h 1579181"/>
                <a:gd name="connsiteX0" fmla="*/ 535517 w 535517"/>
                <a:gd name="connsiteY0" fmla="*/ 1700727 h 1700727"/>
                <a:gd name="connsiteX1" fmla="*/ 533745 w 535517"/>
                <a:gd name="connsiteY1" fmla="*/ 1426940 h 1700727"/>
                <a:gd name="connsiteX2" fmla="*/ 2117 w 535517"/>
                <a:gd name="connsiteY2" fmla="*/ 1426940 h 1700727"/>
                <a:gd name="connsiteX3" fmla="*/ 0 w 535517"/>
                <a:gd name="connsiteY3" fmla="*/ 0 h 170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7" h="1700727">
                  <a:moveTo>
                    <a:pt x="535517" y="1700727"/>
                  </a:moveTo>
                  <a:cubicBezTo>
                    <a:pt x="534926" y="1654972"/>
                    <a:pt x="534336" y="1472695"/>
                    <a:pt x="533745" y="1426940"/>
                  </a:cubicBezTo>
                  <a:lnTo>
                    <a:pt x="2117" y="1426940"/>
                  </a:lnTo>
                  <a:cubicBezTo>
                    <a:pt x="0" y="1109440"/>
                    <a:pt x="2117" y="317500"/>
                    <a:pt x="0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05888" y="3858805"/>
              <a:ext cx="9311986" cy="273067"/>
              <a:chOff x="605888" y="3858805"/>
              <a:chExt cx="9311986" cy="27306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298173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5888" y="3858810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2000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53227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2004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23765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2005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166089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2007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87149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2008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791447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010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707328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012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41271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013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11810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014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82349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015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8528880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016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238886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017</a:t>
                </a:r>
              </a:p>
            </p:txBody>
          </p:sp>
          <p:sp>
            <p:nvSpPr>
              <p:cNvPr id="63" name="Rounded Rectangle 77"/>
              <p:cNvSpPr/>
              <p:nvPr/>
            </p:nvSpPr>
            <p:spPr>
              <a:xfrm>
                <a:off x="4561574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4" name="Rounded Rectangle 77"/>
              <p:cNvSpPr/>
              <p:nvPr/>
            </p:nvSpPr>
            <p:spPr>
              <a:xfrm>
                <a:off x="2930965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5" name="Rounded Rectangle 77"/>
              <p:cNvSpPr/>
              <p:nvPr/>
            </p:nvSpPr>
            <p:spPr>
              <a:xfrm>
                <a:off x="5478481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118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BDC35-2B10-4FD8-BD86-E050F4F2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942072-314E-4D61-8084-CE96C0B4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Submarine Cable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ED872-1C32-4DF7-A2BC-B6F721DB727D}"/>
              </a:ext>
            </a:extLst>
          </p:cNvPr>
          <p:cNvSpPr txBox="1"/>
          <p:nvPr/>
        </p:nvSpPr>
        <p:spPr>
          <a:xfrm>
            <a:off x="10296525" y="6603772"/>
            <a:ext cx="2114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https://www.submarinecablemap.com/</a:t>
            </a:r>
          </a:p>
        </p:txBody>
      </p:sp>
    </p:spTree>
    <p:extLst>
      <p:ext uri="{BB962C8B-B14F-4D97-AF65-F5344CB8AC3E}">
        <p14:creationId xmlns:p14="http://schemas.microsoft.com/office/powerpoint/2010/main" val="23698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tical Fiber Maps">
            <a:extLst>
              <a:ext uri="{FF2B5EF4-FFF2-40B4-BE49-F238E27FC236}">
                <a16:creationId xmlns:a16="http://schemas.microsoft.com/office/drawing/2014/main" id="{1195BD39-1D45-443A-95C8-152BD8CF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95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15FAAE-1EF2-4D3F-8A38-853A39E1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US Long-Haul Fiber-Optic Cable Network</a:t>
            </a:r>
          </a:p>
        </p:txBody>
      </p:sp>
    </p:spTree>
    <p:extLst>
      <p:ext uri="{BB962C8B-B14F-4D97-AF65-F5344CB8AC3E}">
        <p14:creationId xmlns:p14="http://schemas.microsoft.com/office/powerpoint/2010/main" val="3397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ED5-E688-4A0B-941D-F8CF4605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Submarine Cable</a:t>
            </a:r>
          </a:p>
        </p:txBody>
      </p:sp>
      <p:pic>
        <p:nvPicPr>
          <p:cNvPr id="2052" name="Picture 4" descr="Image result for submarine optical fiber cable">
            <a:extLst>
              <a:ext uri="{FF2B5EF4-FFF2-40B4-BE49-F238E27FC236}">
                <a16:creationId xmlns:a16="http://schemas.microsoft.com/office/drawing/2014/main" id="{AD09F6DC-218B-4BF9-8A82-F1F78F7C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1" y="1576344"/>
            <a:ext cx="5715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moured submarine cable">
            <a:extLst>
              <a:ext uri="{FF2B5EF4-FFF2-40B4-BE49-F238E27FC236}">
                <a16:creationId xmlns:a16="http://schemas.microsoft.com/office/drawing/2014/main" id="{4FBEE680-AF7F-4E5F-83BF-C493834B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" y="1576343"/>
            <a:ext cx="4214747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submarine optical fiber cable">
            <a:extLst>
              <a:ext uri="{FF2B5EF4-FFF2-40B4-BE49-F238E27FC236}">
                <a16:creationId xmlns:a16="http://schemas.microsoft.com/office/drawing/2014/main" id="{A8D1BDC0-9EBB-4701-B2FA-0BEB3C5F7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4E18A3-071B-4E6D-B070-0743F805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Landing Site</a:t>
            </a:r>
          </a:p>
        </p:txBody>
      </p:sp>
    </p:spTree>
    <p:extLst>
      <p:ext uri="{BB962C8B-B14F-4D97-AF65-F5344CB8AC3E}">
        <p14:creationId xmlns:p14="http://schemas.microsoft.com/office/powerpoint/2010/main" val="169030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A313D"/>
      </a:dk1>
      <a:lt1>
        <a:srgbClr val="FFFFFF"/>
      </a:lt1>
      <a:dk2>
        <a:srgbClr val="2A313D"/>
      </a:dk2>
      <a:lt2>
        <a:srgbClr val="EDD100"/>
      </a:lt2>
      <a:accent1>
        <a:srgbClr val="556686"/>
      </a:accent1>
      <a:accent2>
        <a:srgbClr val="6E7E9B"/>
      </a:accent2>
      <a:accent3>
        <a:srgbClr val="F1CB17"/>
      </a:accent3>
      <a:accent4>
        <a:srgbClr val="EE3F3F"/>
      </a:accent4>
      <a:accent5>
        <a:srgbClr val="F79D1B"/>
      </a:accent5>
      <a:accent6>
        <a:srgbClr val="71BE44"/>
      </a:accent6>
      <a:hlink>
        <a:srgbClr val="6E7E9B"/>
      </a:hlink>
      <a:folHlink>
        <a:srgbClr val="6E7E9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 Overview (20161222) Draft [Read-Only]" id="{E4C93B9D-E6CA-4D06-B3AC-6547BB5B2893}" vid="{6BC9C4B5-87C9-4798-B5D1-F294A1D58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les Presentations" ma:contentTypeID="0x01010066E29DA1C2850E46B13D06DDBE58227D0700DC9251E473C6E148B9B4C7EC227915CC" ma:contentTypeVersion="23" ma:contentTypeDescription="" ma:contentTypeScope="" ma:versionID="4a43dc301f711064723191ee3950bd4f">
  <xsd:schema xmlns:xsd="http://www.w3.org/2001/XMLSchema" xmlns:xs="http://www.w3.org/2001/XMLSchema" xmlns:p="http://schemas.microsoft.com/office/2006/metadata/properties" xmlns:ns1="http://schemas.microsoft.com/sharepoint/v3" xmlns:ns2="34bcd9d1-2a96-49c6-bdd1-78aad09b2f0a" xmlns:ns3="4b2a83e6-dada-496b-8e76-d461062977db" xmlns:ns4="http://schemas.microsoft.com/sharepoint/v4" targetNamespace="http://schemas.microsoft.com/office/2006/metadata/properties" ma:root="true" ma:fieldsID="d2703c1bbe02122a016ffcde46f597c8" ns1:_="" ns2:_="" ns3:_="" ns4:_="">
    <xsd:import namespace="http://schemas.microsoft.com/sharepoint/v3"/>
    <xsd:import namespace="34bcd9d1-2a96-49c6-bdd1-78aad09b2f0a"/>
    <xsd:import namespace="4b2a83e6-dada-496b-8e76-d461062977d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tailed_x0020_Description" minOccurs="0"/>
                <xsd:element ref="ns2:Author_x002f_Owner" minOccurs="0"/>
                <xsd:element ref="ns2:Document_x0020_Creation_x002f_Update_x0020_Date" minOccurs="0"/>
                <xsd:element ref="ns2:Partner_x0020_Content" minOccurs="0"/>
                <xsd:element ref="ns2:_dlc_DocIdUrl" minOccurs="0"/>
                <xsd:element ref="ns2:_dlc_DocIdPersistId" minOccurs="0"/>
                <xsd:element ref="ns2:g833e8e661d14fa79a4145c13814522f" minOccurs="0"/>
                <xsd:element ref="ns2:_dlc_DocId" minOccurs="0"/>
                <xsd:element ref="ns2:l0749aff9c134b3583a5ff150ce4d60b" minOccurs="0"/>
                <xsd:element ref="ns2:Details" minOccurs="0"/>
                <xsd:element ref="ns1:_dlc_Exempt" minOccurs="0"/>
                <xsd:element ref="ns3:Archive" minOccurs="0"/>
                <xsd:element ref="ns3:ofd52b2cb4e84e90ba2f921579a443a4" minOccurs="0"/>
                <xsd:element ref="ns4:IconOverlay" minOccurs="0"/>
                <xsd:element ref="ns2:c3bd809c6222471092a8631ea092ee3b" minOccurs="0"/>
                <xsd:element ref="ns2:c29ad834a06f4e2a8b739c963d203087" minOccurs="0"/>
                <xsd:element ref="ns2:n3ea1996cf844baba1bfa2cb2c680ff4" minOccurs="0"/>
                <xsd:element ref="ns2:TaxCatchAll" minOccurs="0"/>
                <xsd:element ref="ns2:adf1af41d7a24402b6764064be018f72" minOccurs="0"/>
                <xsd:element ref="ns2:n7e1a46108f94e10b4c79d9a43f8457a" minOccurs="0"/>
                <xsd:element ref="ns2:eccf0ae57f6041138bd06b3a5c006580" minOccurs="0"/>
                <xsd:element ref="ns2:c4388ddf869d4a4bb8db2a1d02410663" minOccurs="0"/>
                <xsd:element ref="ns2:TaxCatchAllLabel" minOccurs="0"/>
                <xsd:element ref="ns2:ida0dd98ff6643fea90aad31cb95bb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cd9d1-2a96-49c6-bdd1-78aad09b2f0a" elementFormDefault="qualified">
    <xsd:import namespace="http://schemas.microsoft.com/office/2006/documentManagement/types"/>
    <xsd:import namespace="http://schemas.microsoft.com/office/infopath/2007/PartnerControls"/>
    <xsd:element name="Detailed_x0020_Description" ma:index="2" nillable="true" ma:displayName="Detailed Description" ma:description="Provide a summary of the document" ma:internalName="Detailed_x0020_Description" ma:readOnly="false">
      <xsd:simpleType>
        <xsd:restriction base="dms:Note">
          <xsd:maxLength value="255"/>
        </xsd:restriction>
      </xsd:simpleType>
    </xsd:element>
    <xsd:element name="Author_x002f_Owner" ma:index="3" nillable="true" ma:displayName="Author/Owner" ma:list="UserInfo" ma:SharePointGroup="0" ma:internalName="Author_x002F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reation_x002f_Update_x0020_Date" ma:index="4" nillable="true" ma:displayName="Creation/Update Date" ma:default="[today]" ma:format="DateOnly" ma:internalName="Document_x0020_Creation_x002F_Update_x0020_Date" ma:readOnly="false">
      <xsd:simpleType>
        <xsd:restriction base="dms:DateTime"/>
      </xsd:simpleType>
    </xsd:element>
    <xsd:element name="Partner_x0020_Content" ma:index="10" nillable="true" ma:displayName="Partner Content" ma:default="Infinera Only" ma:format="Dropdown" ma:internalName="Partner_x0020_Content">
      <xsd:simpleType>
        <xsd:restriction base="dms:Choice">
          <xsd:enumeration value="Infinera Only"/>
          <xsd:enumeration value="High Trust Partners"/>
          <xsd:enumeration value="Low Trust Partners"/>
        </xsd:restriction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833e8e661d14fa79a4145c13814522f" ma:index="16" nillable="true" ma:displayName="g833e8e661d14fa79a4145c13814522f" ma:hidden="true" ma:internalName="g833e8e661d14fa79a4145c13814522f">
      <xsd:simpleType>
        <xsd:restriction base="dms:Note"/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l0749aff9c134b3583a5ff150ce4d60b" ma:index="20" nillable="true" ma:displayName="l0749aff9c134b3583a5ff150ce4d60b" ma:hidden="true" ma:internalName="l0749aff9c134b3583a5ff150ce4d60b">
      <xsd:simpleType>
        <xsd:restriction base="dms:Note"/>
      </xsd:simpleType>
    </xsd:element>
    <xsd:element name="Details" ma:index="22" nillable="true" ma:displayName="Details" ma:hidden="true" ma:internalName="Details" ma:readOnly="false">
      <xsd:simpleType>
        <xsd:restriction base="dms:Text">
          <xsd:maxLength value="255"/>
        </xsd:restriction>
      </xsd:simpleType>
    </xsd:element>
    <xsd:element name="c3bd809c6222471092a8631ea092ee3b" ma:index="29" ma:taxonomy="true" ma:internalName="c3bd809c6222471092a8631ea092ee3b" ma:taxonomyFieldName="Presentation_x0020_Category_x0020_NEW" ma:displayName="Presentation Category" ma:indexed="true" ma:default="" ma:fieldId="{c3bd809c-6222-4710-92a8-631ea092ee3b}" ma:sspId="f1516325-fbb4-4236-8772-f184ef80768f" ma:termSetId="748a34de-eeb5-4c15-87f2-82c2c85c569a" ma:anchorId="58bfc2a4-076b-4a9d-bef6-9a68ea7bea79" ma:open="false" ma:isKeyword="false">
      <xsd:complexType>
        <xsd:sequence>
          <xsd:element ref="pc:Terms" minOccurs="0" maxOccurs="1"/>
        </xsd:sequence>
      </xsd:complexType>
    </xsd:element>
    <xsd:element name="c29ad834a06f4e2a8b739c963d203087" ma:index="30" nillable="true" ma:taxonomy="true" ma:internalName="c29ad834a06f4e2a8b739c963d203087" ma:taxonomyFieldName="Sales_x0020_Presentation_x0020_Category" ma:displayName="Sales Presentation Category" ma:readOnly="false" ma:default="" ma:fieldId="{c29ad834-a06f-4e2a-8b73-9c963d203087}" ma:taxonomyMulti="true" ma:sspId="f1516325-fbb4-4236-8772-f184ef80768f" ma:termSetId="748a34de-eeb5-4c15-87f2-82c2c85c569a" ma:anchorId="0799f603-4e48-4bcd-9d11-c76d7f55c8da" ma:open="false" ma:isKeyword="false">
      <xsd:complexType>
        <xsd:sequence>
          <xsd:element ref="pc:Terms" minOccurs="0" maxOccurs="1"/>
        </xsd:sequence>
      </xsd:complexType>
    </xsd:element>
    <xsd:element name="n3ea1996cf844baba1bfa2cb2c680ff4" ma:index="31" ma:taxonomy="true" ma:internalName="n3ea1996cf844baba1bfa2cb2c680ff4" ma:taxonomyFieldName="Presentation_x0020_Type" ma:displayName="Presentation Type" ma:indexed="true" ma:default="" ma:fieldId="{73ea1996-cf84-4bab-a1bf-a2cb2c680ff4}" ma:sspId="f1516325-fbb4-4236-8772-f184ef80768f" ma:termSetId="748a34de-eeb5-4c15-87f2-82c2c85c569a" ma:anchorId="7a81085d-ae01-433f-b20c-f8788b2d1fda" ma:open="false" ma:isKeyword="false">
      <xsd:complexType>
        <xsd:sequence>
          <xsd:element ref="pc:Terms" minOccurs="0" maxOccurs="1"/>
        </xsd:sequence>
      </xsd:complexType>
    </xsd:element>
    <xsd:element name="TaxCatchAll" ma:index="32" nillable="true" ma:displayName="Taxonomy Catch All Column" ma:description="" ma:hidden="true" ma:list="be6630e8-16b7-49f5-9e7b-f9ea9bedc875" ma:internalName="TaxCatchAll" ma:showField="CatchAllData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f1af41d7a24402b6764064be018f72" ma:index="33" nillable="true" ma:taxonomy="true" ma:internalName="adf1af41d7a24402b6764064be018f72" ma:taxonomyFieldName="Application0" ma:displayName="Application" ma:default="" ma:fieldId="{adf1af41-d7a2-4402-b676-4064be018f72}" ma:taxonomyMulti="true" ma:sspId="f1516325-fbb4-4236-8772-f184ef80768f" ma:termSetId="748a34de-eeb5-4c15-87f2-82c2c85c569a" ma:anchorId="6f2495f7-103b-4c99-8357-c5352822200b" ma:open="false" ma:isKeyword="false">
      <xsd:complexType>
        <xsd:sequence>
          <xsd:element ref="pc:Terms" minOccurs="0" maxOccurs="1"/>
        </xsd:sequence>
      </xsd:complexType>
    </xsd:element>
    <xsd:element name="n7e1a46108f94e10b4c79d9a43f8457a" ma:index="35" nillable="true" ma:taxonomy="true" ma:internalName="n7e1a46108f94e10b4c79d9a43f8457a" ma:taxonomyFieldName="Technology_x0020_Leadership" ma:displayName="Technology Leadership" ma:default="" ma:fieldId="{77e1a461-08f9-4e10-b4c7-9d9a43f8457a}" ma:taxonomyMulti="true" ma:sspId="f1516325-fbb4-4236-8772-f184ef80768f" ma:termSetId="748a34de-eeb5-4c15-87f2-82c2c85c569a" ma:anchorId="5a5bda96-9814-45c6-94e8-00e69d1b5f66" ma:open="false" ma:isKeyword="false">
      <xsd:complexType>
        <xsd:sequence>
          <xsd:element ref="pc:Terms" minOccurs="0" maxOccurs="1"/>
        </xsd:sequence>
      </xsd:complexType>
    </xsd:element>
    <xsd:element name="eccf0ae57f6041138bd06b3a5c006580" ma:index="36" ma:taxonomy="true" ma:internalName="eccf0ae57f6041138bd06b3a5c006580" ma:taxonomyFieldName="Product_x0020_Type" ma:displayName="Product Type" ma:default="" ma:fieldId="{eccf0ae5-7f60-4113-8bd0-6b3a5c006580}" ma:taxonomyMulti="true" ma:sspId="f1516325-fbb4-4236-8772-f184ef80768f" ma:termSetId="748a34de-eeb5-4c15-87f2-82c2c85c569a" ma:anchorId="f31f20ec-1af5-420b-ab7d-af2f04ab0c16" ma:open="false" ma:isKeyword="false">
      <xsd:complexType>
        <xsd:sequence>
          <xsd:element ref="pc:Terms" minOccurs="0" maxOccurs="1"/>
        </xsd:sequence>
      </xsd:complexType>
    </xsd:element>
    <xsd:element name="c4388ddf869d4a4bb8db2a1d02410663" ma:index="37" nillable="true" ma:taxonomy="true" ma:internalName="c4388ddf869d4a4bb8db2a1d02410663" ma:taxonomyFieldName="Verticals" ma:displayName="Verticals" ma:default="" ma:fieldId="{c4388ddf-869d-4a4b-b8db-2a1d02410663}" ma:taxonomyMulti="true" ma:sspId="f1516325-fbb4-4236-8772-f184ef80768f" ma:termSetId="748a34de-eeb5-4c15-87f2-82c2c85c569a" ma:anchorId="6456b15a-f0d5-4940-8137-82acc9d3565a" ma:open="false" ma:isKeyword="false">
      <xsd:complexType>
        <xsd:sequence>
          <xsd:element ref="pc:Terms" minOccurs="0" maxOccurs="1"/>
        </xsd:sequence>
      </xsd:complexType>
    </xsd:element>
    <xsd:element name="TaxCatchAllLabel" ma:index="38" nillable="true" ma:displayName="Taxonomy Catch All Column1" ma:description="" ma:hidden="true" ma:list="be6630e8-16b7-49f5-9e7b-f9ea9bedc875" ma:internalName="TaxCatchAllLabel" ma:readOnly="true" ma:showField="CatchAllDataLabel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a0dd98ff6643fea90aad31cb95bbdd" ma:index="39" nillable="true" ma:taxonomy="true" ma:internalName="ida0dd98ff6643fea90aad31cb95bbdd" ma:taxonomyFieldName="Partner_x002F_Alliance" ma:displayName="Partner/Alliance" ma:indexed="true" ma:default="" ma:fieldId="{2da0dd98-ff66-43fe-a90a-ad31cb95bbdd}" ma:sspId="f1516325-fbb4-4236-8772-f184ef80768f" ma:termSetId="748a34de-eeb5-4c15-87f2-82c2c85c569a" ma:anchorId="3791b967-c8e2-4ebc-97e3-12cddee3bb4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a83e6-dada-496b-8e76-d461062977db" elementFormDefault="qualified">
    <xsd:import namespace="http://schemas.microsoft.com/office/2006/documentManagement/types"/>
    <xsd:import namespace="http://schemas.microsoft.com/office/infopath/2007/PartnerControls"/>
    <xsd:element name="Archive" ma:index="24" nillable="true" ma:displayName="SmarterArchive" ma:default="No" ma:format="RadioButtons" ma:hidden="true" ma:internalName="Archive" ma:readOnly="false">
      <xsd:simpleType>
        <xsd:restriction base="dms:Choice">
          <xsd:enumeration value="Yes"/>
          <xsd:enumeration value="No"/>
        </xsd:restriction>
      </xsd:simpleType>
    </xsd:element>
    <xsd:element name="ofd52b2cb4e84e90ba2f921579a443a4" ma:index="26" nillable="true" ma:taxonomy="true" ma:internalName="ofd52b2cb4e84e90ba2f921579a443a4" ma:taxonomyFieldName="Presentation_x0020_Category" ma:displayName="Presentation Category OLD" ma:indexed="true" ma:readOnly="false" ma:default="" ma:fieldId="{8fd52b2c-b4e8-4e90-ba2f-921579a443a4}" ma:sspId="f1516325-fbb4-4236-8772-f184ef80768f" ma:termSetId="748a34de-eeb5-4c15-87f2-82c2c85c569a" ma:anchorId="dd68a217-e72f-40e2-b4e6-1f08557c460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0749aff9c134b3583a5ff150ce4d60b xmlns="34bcd9d1-2a96-49c6-bdd1-78aad09b2f0a" xsi:nil="true"/>
    <Details xmlns="34bcd9d1-2a96-49c6-bdd1-78aad09b2f0a" xsi:nil="true"/>
    <c3bd809c6222471092a8631ea092ee3b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Presentation</TermName>
          <TermId xmlns="http://schemas.microsoft.com/office/infopath/2007/PartnerControls">c240efaa-a2db-429f-bf53-2b0b39d5d9ce</TermId>
        </TermInfo>
      </Terms>
    </c3bd809c6222471092a8631ea092ee3b>
    <IconOverlay xmlns="http://schemas.microsoft.com/sharepoint/v4" xsi:nil="true"/>
    <n7e1a46108f94e10b4c79d9a43f8457a xmlns="34bcd9d1-2a96-49c6-bdd1-78aad09b2f0a">
      <Terms xmlns="http://schemas.microsoft.com/office/infopath/2007/PartnerControls"/>
    </n7e1a46108f94e10b4c79d9a43f8457a>
    <ofd52b2cb4e84e90ba2f921579a443a4 xmlns="4b2a83e6-dada-496b-8e76-d461062977db">
      <Terms xmlns="http://schemas.microsoft.com/office/infopath/2007/PartnerControls"/>
    </ofd52b2cb4e84e90ba2f921579a443a4>
    <adf1af41d7a24402b6764064be018f72 xmlns="34bcd9d1-2a96-49c6-bdd1-78aad09b2f0a">
      <Terms xmlns="http://schemas.microsoft.com/office/infopath/2007/PartnerControls"/>
    </adf1af41d7a24402b6764064be018f72>
    <g833e8e661d14fa79a4145c13814522f xmlns="34bcd9d1-2a96-49c6-bdd1-78aad09b2f0a" xsi:nil="true"/>
    <Document_x0020_Creation_x002f_Update_x0020_Date xmlns="34bcd9d1-2a96-49c6-bdd1-78aad09b2f0a">2017-05-03T07:00:00+00:00</Document_x0020_Creation_x002f_Update_x0020_Date>
    <Partner_x0020_Content xmlns="34bcd9d1-2a96-49c6-bdd1-78aad09b2f0a">Infinera Only</Partner_x0020_Content>
    <c29ad834a06f4e2a8b739c963d203087 xmlns="34bcd9d1-2a96-49c6-bdd1-78aad09b2f0a">
      <Terms xmlns="http://schemas.microsoft.com/office/infopath/2007/PartnerControls"/>
    </c29ad834a06f4e2a8b739c963d203087>
    <eccf0ae57f6041138bd06b3a5c006580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Cloud Xpress</TermName>
          <TermId xmlns="http://schemas.microsoft.com/office/infopath/2007/PartnerControls">1f3dfb6f-ec29-4b88-9e96-5518ed7ed934</TermId>
        </TermInfo>
        <TermInfo xmlns="http://schemas.microsoft.com/office/infopath/2007/PartnerControls">
          <TermName xmlns="http://schemas.microsoft.com/office/infopath/2007/PartnerControls">DTN</TermName>
          <TermId xmlns="http://schemas.microsoft.com/office/infopath/2007/PartnerControls">7153d164-d6fb-42c1-aa11-943392326bbe</TermId>
        </TermInfo>
        <TermInfo xmlns="http://schemas.microsoft.com/office/infopath/2007/PartnerControls">
          <TermName xmlns="http://schemas.microsoft.com/office/infopath/2007/PartnerControls">DTN-X</TermName>
          <TermId xmlns="http://schemas.microsoft.com/office/infopath/2007/PartnerControls">b0641277-cd4b-4a3c-aeb0-2f771469527f</TermId>
        </TermInfo>
        <TermInfo xmlns="http://schemas.microsoft.com/office/infopath/2007/PartnerControls">
          <TermName xmlns="http://schemas.microsoft.com/office/infopath/2007/PartnerControls">XTG Series</TermName>
          <TermId xmlns="http://schemas.microsoft.com/office/infopath/2007/PartnerControls">0b46dceb-b9c3-4a4b-9b4f-9322d0e7a296</TermId>
        </TermInfo>
        <TermInfo xmlns="http://schemas.microsoft.com/office/infopath/2007/PartnerControls">
          <TermName xmlns="http://schemas.microsoft.com/office/infopath/2007/PartnerControls">XTM Series</TermName>
          <TermId xmlns="http://schemas.microsoft.com/office/infopath/2007/PartnerControls">fae9f345-53d8-4bb5-86e1-487ba4d1a3d1</TermId>
        </TermInfo>
      </Terms>
    </eccf0ae57f6041138bd06b3a5c006580>
    <Detailed_x0020_Description xmlns="34bcd9d1-2a96-49c6-bdd1-78aad09b2f0a">Corp. Overview PPT</Detailed_x0020_Description>
    <Archive xmlns="4b2a83e6-dada-496b-8e76-d461062977db">No</Archive>
    <c4388ddf869d4a4bb8db2a1d02410663 xmlns="34bcd9d1-2a96-49c6-bdd1-78aad09b2f0a">
      <Terms xmlns="http://schemas.microsoft.com/office/infopath/2007/PartnerControls"/>
    </c4388ddf869d4a4bb8db2a1d02410663>
    <TaxCatchAll xmlns="34bcd9d1-2a96-49c6-bdd1-78aad09b2f0a">
      <Value>137</Value>
      <Value>165</Value>
      <Value>282</Value>
      <Value>8</Value>
      <Value>23</Value>
      <Value>1</Value>
      <Value>280</Value>
    </TaxCatchAll>
    <Author_x002f_Owner xmlns="34bcd9d1-2a96-49c6-bdd1-78aad09b2f0a">
      <UserInfo>
        <DisplayName>Margo Westfall</DisplayName>
        <AccountId>401</AccountId>
        <AccountType/>
      </UserInfo>
    </Author_x002f_Owner>
    <n3ea1996cf844baba1bfa2cb2c680ff4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Overview</TermName>
          <TermId xmlns="http://schemas.microsoft.com/office/infopath/2007/PartnerControls">bc33be74-27e6-45ed-ada6-cde869ca0ce8</TermId>
        </TermInfo>
      </Terms>
    </n3ea1996cf844baba1bfa2cb2c680ff4>
    <_dlc_DocId xmlns="34bcd9d1-2a96-49c6-bdd1-78aad09b2f0a">V5D6TNRMMWP6-44-710</_dlc_DocId>
    <_dlc_DocIdUrl xmlns="34bcd9d1-2a96-49c6-bdd1-78aad09b2f0a">
      <Url>https://hub.infinera.com/sites/Smarter/_layouts/15/DocIdRedir.aspx?ID=V5D6TNRMMWP6-44-710</Url>
      <Description>V5D6TNRMMWP6-44-710</Description>
    </_dlc_DocIdUrl>
    <ida0dd98ff6643fea90aad31cb95bbdd xmlns="34bcd9d1-2a96-49c6-bdd1-78aad09b2f0a">
      <Terms xmlns="http://schemas.microsoft.com/office/infopath/2007/PartnerControls"/>
    </ida0dd98ff6643fea90aad31cb95bbd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A7EB0-2993-4504-9562-120D1E09446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CFB51A-DFE1-4CA6-BBDD-29B02A95E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bcd9d1-2a96-49c6-bdd1-78aad09b2f0a"/>
    <ds:schemaRef ds:uri="4b2a83e6-dada-496b-8e76-d461062977d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F5175-B7F1-4CB1-9E37-7F848BE47537}">
  <ds:schemaRefs>
    <ds:schemaRef ds:uri="http://schemas.microsoft.com/sharepoint/v3"/>
    <ds:schemaRef ds:uri="4b2a83e6-dada-496b-8e76-d461062977db"/>
    <ds:schemaRef ds:uri="http://purl.org/dc/dcmitype/"/>
    <ds:schemaRef ds:uri="http://schemas.microsoft.com/sharepoint/v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34bcd9d1-2a96-49c6-bdd1-78aad09b2f0a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FEC945D-7135-4F0F-9DFA-457054E8E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Overview (20161222) Draft_PF</Template>
  <TotalTime>3823</TotalTime>
  <Words>892</Words>
  <Application>Microsoft Office PowerPoint</Application>
  <PresentationFormat>Widescreen</PresentationFormat>
  <Paragraphs>182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.LucidaGrandeUI</vt:lpstr>
      <vt:lpstr>Arial</vt:lpstr>
      <vt:lpstr>Calibri</vt:lpstr>
      <vt:lpstr>Century Gothic</vt:lpstr>
      <vt:lpstr>Lucida Sans Unicode</vt:lpstr>
      <vt:lpstr>Wingdings</vt:lpstr>
      <vt:lpstr>Wingdings 3</vt:lpstr>
      <vt:lpstr>Office Theme</vt:lpstr>
      <vt:lpstr>Supply Chain Management</vt:lpstr>
      <vt:lpstr>Ming Chao Snapshot</vt:lpstr>
      <vt:lpstr>Company Snapshot</vt:lpstr>
      <vt:lpstr>About Infinera </vt:lpstr>
      <vt:lpstr>Infinera’s Journey</vt:lpstr>
      <vt:lpstr>Submarine Cable</vt:lpstr>
      <vt:lpstr>US Long-Haul Fiber-Optic Cable Network</vt:lpstr>
      <vt:lpstr>Submarine Cable</vt:lpstr>
      <vt:lpstr>Landing Site</vt:lpstr>
      <vt:lpstr>Infinera Unified End-to-End Portfolio</vt:lpstr>
      <vt:lpstr>Fully Addressing the Optical Transport Market </vt:lpstr>
      <vt:lpstr>Global Customer Base Across Optical Transport Markets</vt:lpstr>
      <vt:lpstr>Technology Leadership Infinera Uniquely Delivers Massive Scale</vt:lpstr>
      <vt:lpstr>PowerPoint Presentation</vt:lpstr>
      <vt:lpstr>US Export Control Overview</vt:lpstr>
      <vt:lpstr>Export Control Overview</vt:lpstr>
      <vt:lpstr>Encryption Products</vt:lpstr>
      <vt:lpstr>China Encryption Control</vt:lpstr>
      <vt:lpstr>Russia Encryption Control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Infinera Corporate Overview</dc:title>
  <dc:creator>Patrizia Fazeli</dc:creator>
  <cp:lastModifiedBy>Ming Chao</cp:lastModifiedBy>
  <cp:revision>69</cp:revision>
  <dcterms:created xsi:type="dcterms:W3CDTF">2016-12-23T00:14:58Z</dcterms:created>
  <dcterms:modified xsi:type="dcterms:W3CDTF">2017-11-13T21:44:00Z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0x01010066E29DA1C2850E46B13D06DDBE58227D0700DC9251E473C6E148B9B4C7EC227915CC</vt:lpwstr>
  </property>
  <property fmtid="{D5CDD505-2E9C-101B-9397-08002B2CF9AE}" pid="3" name="IsMyDocuments">
    <vt:bool>true</vt:bool>
  </property>
  <property fmtid="{D5CDD505-2E9C-101B-9397-08002B2CF9AE}" pid="4" name="_dlc_DocIdItemGuid">
    <vt:lpwstr>e00b740a-05f2-4976-9768-013547173947</vt:lpwstr>
  </property>
  <property fmtid="{D5CDD505-2E9C-101B-9397-08002B2CF9AE}" pid="5" name="Presentation Type">
    <vt:lpwstr>282;#Corporate Overview|bc33be74-27e6-45ed-ada6-cde869ca0ce8</vt:lpwstr>
  </property>
  <property fmtid="{D5CDD505-2E9C-101B-9397-08002B2CF9AE}" pid="6" name="Application0">
    <vt:lpwstr/>
  </property>
  <property fmtid="{D5CDD505-2E9C-101B-9397-08002B2CF9AE}" pid="7" name="Sales Presentation Category">
    <vt:lpwstr/>
  </property>
  <property fmtid="{D5CDD505-2E9C-101B-9397-08002B2CF9AE}" pid="8" name="f68e6d00c33b4fb5a34ad26a530323df">
    <vt:lpwstr/>
  </property>
  <property fmtid="{D5CDD505-2E9C-101B-9397-08002B2CF9AE}" pid="9" name="Presentation Category">
    <vt:lpwstr/>
  </property>
  <property fmtid="{D5CDD505-2E9C-101B-9397-08002B2CF9AE}" pid="10" name="Presentation Category NEW">
    <vt:lpwstr>280;#Corporate Presentation|c240efaa-a2db-429f-bf53-2b0b39d5d9ce</vt:lpwstr>
  </property>
  <property fmtid="{D5CDD505-2E9C-101B-9397-08002B2CF9AE}" pid="11" name="Verticals">
    <vt:lpwstr/>
  </property>
  <property fmtid="{D5CDD505-2E9C-101B-9397-08002B2CF9AE}" pid="12" name="Product Type">
    <vt:lpwstr>23;#Cloud Xpress|1f3dfb6f-ec29-4b88-9e96-5518ed7ed934;#1;#DTN|7153d164-d6fb-42c1-aa11-943392326bbe;#8;#DTN-X|b0641277-cd4b-4a3c-aeb0-2f771469527f;#165;#XTG Series|0b46dceb-b9c3-4a4b-9b4f-9322d0e7a296;#137;#XTM Series|fae9f345-53d8-4bb5-86e1-487ba4d1a3d1</vt:lpwstr>
  </property>
  <property fmtid="{D5CDD505-2E9C-101B-9397-08002B2CF9AE}" pid="13" name="Technology Leadership">
    <vt:lpwstr/>
  </property>
  <property fmtid="{D5CDD505-2E9C-101B-9397-08002B2CF9AE}" pid="14" name="Application">
    <vt:lpwstr/>
  </property>
  <property fmtid="{D5CDD505-2E9C-101B-9397-08002B2CF9AE}" pid="15" name="Partner/Alliance">
    <vt:lpwstr/>
  </property>
</Properties>
</file>